
<file path=[Content_Types].xml><?xml version="1.0" encoding="utf-8"?>
<Types xmlns="http://schemas.openxmlformats.org/package/2006/content-types">
  <Default Extension="png" ContentType="image/png"/>
  <Default Extension="jpeg" ContentType="image/jpeg"/>
  <Default Extension="m4a" ContentType="audio/unknown"/>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8" r:id="rId2"/>
    <p:sldId id="279" r:id="rId3"/>
    <p:sldId id="280" r:id="rId4"/>
    <p:sldId id="281" r:id="rId5"/>
    <p:sldId id="289" r:id="rId6"/>
    <p:sldId id="290" r:id="rId7"/>
    <p:sldId id="291" r:id="rId8"/>
    <p:sldId id="282" r:id="rId9"/>
    <p:sldId id="283" r:id="rId10"/>
    <p:sldId id="294" r:id="rId11"/>
    <p:sldId id="274" r:id="rId12"/>
    <p:sldId id="277" r:id="rId13"/>
    <p:sldId id="276" r:id="rId14"/>
    <p:sldId id="275" r:id="rId15"/>
    <p:sldId id="295" r:id="rId16"/>
    <p:sldId id="296" r:id="rId17"/>
    <p:sldId id="297" r:id="rId18"/>
    <p:sldId id="298" r:id="rId19"/>
    <p:sldId id="299" r:id="rId20"/>
    <p:sldId id="300" r:id="rId21"/>
    <p:sldId id="301" r:id="rId22"/>
    <p:sldId id="29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7" d="100"/>
          <a:sy n="77" d="100"/>
        </p:scale>
        <p:origin x="-378"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jnan Talukdar" userId="6fbcd3cd44397232" providerId="LiveId" clId="{320291C6-1151-46CB-AA38-3285433A8642}"/>
    <pc:docChg chg="addSld delSld modSld">
      <pc:chgData name="Abhijnan Talukdar" userId="6fbcd3cd44397232" providerId="LiveId" clId="{320291C6-1151-46CB-AA38-3285433A8642}" dt="2020-04-14T13:56:35.490" v="12"/>
      <pc:docMkLst>
        <pc:docMk/>
      </pc:docMkLst>
      <pc:sldChg chg="addSp modSp modTransition">
        <pc:chgData name="Abhijnan Talukdar" userId="6fbcd3cd44397232" providerId="LiveId" clId="{320291C6-1151-46CB-AA38-3285433A8642}" dt="2020-04-14T13:54:09.248" v="11"/>
        <pc:sldMkLst>
          <pc:docMk/>
          <pc:sldMk cId="266442635" sldId="256"/>
        </pc:sldMkLst>
        <pc:picChg chg="add mod">
          <ac:chgData name="Abhijnan Talukdar" userId="6fbcd3cd44397232" providerId="LiveId" clId="{320291C6-1151-46CB-AA38-3285433A8642}" dt="2020-04-14T13:54:09.248" v="11"/>
          <ac:picMkLst>
            <pc:docMk/>
            <pc:sldMk cId="266442635" sldId="256"/>
            <ac:picMk id="5" creationId="{35F4672C-834A-41EF-A5FC-9E5E1433B202}"/>
          </ac:picMkLst>
        </pc:picChg>
      </pc:sldChg>
      <pc:sldChg chg="addSp modSp modTransition">
        <pc:chgData name="Abhijnan Talukdar" userId="6fbcd3cd44397232" providerId="LiveId" clId="{320291C6-1151-46CB-AA38-3285433A8642}" dt="2020-04-14T13:54:09.248" v="11"/>
        <pc:sldMkLst>
          <pc:docMk/>
          <pc:sldMk cId="3182149036" sldId="257"/>
        </pc:sldMkLst>
        <pc:picChg chg="add mod">
          <ac:chgData name="Abhijnan Talukdar" userId="6fbcd3cd44397232" providerId="LiveId" clId="{320291C6-1151-46CB-AA38-3285433A8642}" dt="2020-04-14T13:54:09.248" v="11"/>
          <ac:picMkLst>
            <pc:docMk/>
            <pc:sldMk cId="3182149036" sldId="257"/>
            <ac:picMk id="5" creationId="{17F639A5-9259-4A73-9B32-770D962ECA18}"/>
          </ac:picMkLst>
        </pc:picChg>
      </pc:sldChg>
      <pc:sldChg chg="addSp modSp modTransition">
        <pc:chgData name="Abhijnan Talukdar" userId="6fbcd3cd44397232" providerId="LiveId" clId="{320291C6-1151-46CB-AA38-3285433A8642}" dt="2020-04-14T13:54:09.248" v="11"/>
        <pc:sldMkLst>
          <pc:docMk/>
          <pc:sldMk cId="377282667" sldId="258"/>
        </pc:sldMkLst>
        <pc:picChg chg="mod">
          <ac:chgData name="Abhijnan Talukdar" userId="6fbcd3cd44397232" providerId="LiveId" clId="{320291C6-1151-46CB-AA38-3285433A8642}" dt="2020-04-14T07:30:36.261" v="1" actId="14100"/>
          <ac:picMkLst>
            <pc:docMk/>
            <pc:sldMk cId="377282667" sldId="258"/>
            <ac:picMk id="4" creationId="{6E8D125C-88D4-4051-9E6D-D4099DA60858}"/>
          </ac:picMkLst>
        </pc:picChg>
        <pc:picChg chg="add mod">
          <ac:chgData name="Abhijnan Talukdar" userId="6fbcd3cd44397232" providerId="LiveId" clId="{320291C6-1151-46CB-AA38-3285433A8642}" dt="2020-04-14T13:54:09.248" v="11"/>
          <ac:picMkLst>
            <pc:docMk/>
            <pc:sldMk cId="377282667" sldId="258"/>
            <ac:picMk id="5" creationId="{F4931BD0-C67D-4CEC-9E88-369FA9D70446}"/>
          </ac:picMkLst>
        </pc:picChg>
      </pc:sldChg>
      <pc:sldChg chg="addSp modSp modTransition">
        <pc:chgData name="Abhijnan Talukdar" userId="6fbcd3cd44397232" providerId="LiveId" clId="{320291C6-1151-46CB-AA38-3285433A8642}" dt="2020-04-14T13:54:09.248" v="11"/>
        <pc:sldMkLst>
          <pc:docMk/>
          <pc:sldMk cId="2288589626" sldId="259"/>
        </pc:sldMkLst>
        <pc:picChg chg="add mod">
          <ac:chgData name="Abhijnan Talukdar" userId="6fbcd3cd44397232" providerId="LiveId" clId="{320291C6-1151-46CB-AA38-3285433A8642}" dt="2020-04-14T13:54:09.248" v="11"/>
          <ac:picMkLst>
            <pc:docMk/>
            <pc:sldMk cId="2288589626" sldId="259"/>
            <ac:picMk id="5" creationId="{BAB523CB-F48E-40B8-862D-7EC06CC5BC45}"/>
          </ac:picMkLst>
        </pc:picChg>
      </pc:sldChg>
      <pc:sldChg chg="addSp modSp modTransition">
        <pc:chgData name="Abhijnan Talukdar" userId="6fbcd3cd44397232" providerId="LiveId" clId="{320291C6-1151-46CB-AA38-3285433A8642}" dt="2020-04-14T13:54:09.248" v="11"/>
        <pc:sldMkLst>
          <pc:docMk/>
          <pc:sldMk cId="2050471530" sldId="260"/>
        </pc:sldMkLst>
        <pc:picChg chg="add mod">
          <ac:chgData name="Abhijnan Talukdar" userId="6fbcd3cd44397232" providerId="LiveId" clId="{320291C6-1151-46CB-AA38-3285433A8642}" dt="2020-04-14T13:54:09.248" v="11"/>
          <ac:picMkLst>
            <pc:docMk/>
            <pc:sldMk cId="2050471530" sldId="260"/>
            <ac:picMk id="5" creationId="{5F401FE1-79F1-473B-A0DF-A5C579EF7D38}"/>
          </ac:picMkLst>
        </pc:picChg>
      </pc:sldChg>
      <pc:sldChg chg="addSp modSp modTransition">
        <pc:chgData name="Abhijnan Talukdar" userId="6fbcd3cd44397232" providerId="LiveId" clId="{320291C6-1151-46CB-AA38-3285433A8642}" dt="2020-04-14T13:54:09.248" v="11"/>
        <pc:sldMkLst>
          <pc:docMk/>
          <pc:sldMk cId="2768428791" sldId="261"/>
        </pc:sldMkLst>
        <pc:picChg chg="add mod">
          <ac:chgData name="Abhijnan Talukdar" userId="6fbcd3cd44397232" providerId="LiveId" clId="{320291C6-1151-46CB-AA38-3285433A8642}" dt="2020-04-14T13:54:09.248" v="11"/>
          <ac:picMkLst>
            <pc:docMk/>
            <pc:sldMk cId="2768428791" sldId="261"/>
            <ac:picMk id="5" creationId="{B91E5C01-CB58-47EE-88E9-7156DEE5C5F0}"/>
          </ac:picMkLst>
        </pc:picChg>
      </pc:sldChg>
      <pc:sldChg chg="addSp modSp modTransition">
        <pc:chgData name="Abhijnan Talukdar" userId="6fbcd3cd44397232" providerId="LiveId" clId="{320291C6-1151-46CB-AA38-3285433A8642}" dt="2020-04-14T13:54:09.248" v="11"/>
        <pc:sldMkLst>
          <pc:docMk/>
          <pc:sldMk cId="2135585950" sldId="262"/>
        </pc:sldMkLst>
        <pc:picChg chg="add mod">
          <ac:chgData name="Abhijnan Talukdar" userId="6fbcd3cd44397232" providerId="LiveId" clId="{320291C6-1151-46CB-AA38-3285433A8642}" dt="2020-04-14T13:54:09.248" v="11"/>
          <ac:picMkLst>
            <pc:docMk/>
            <pc:sldMk cId="2135585950" sldId="262"/>
            <ac:picMk id="5" creationId="{EA3732A6-48FE-4E48-9434-FE90BA14B3E9}"/>
          </ac:picMkLst>
        </pc:picChg>
      </pc:sldChg>
      <pc:sldChg chg="addSp modSp modTransition">
        <pc:chgData name="Abhijnan Talukdar" userId="6fbcd3cd44397232" providerId="LiveId" clId="{320291C6-1151-46CB-AA38-3285433A8642}" dt="2020-04-14T13:54:09.248" v="11"/>
        <pc:sldMkLst>
          <pc:docMk/>
          <pc:sldMk cId="585914148" sldId="263"/>
        </pc:sldMkLst>
        <pc:picChg chg="add mod">
          <ac:chgData name="Abhijnan Talukdar" userId="6fbcd3cd44397232" providerId="LiveId" clId="{320291C6-1151-46CB-AA38-3285433A8642}" dt="2020-04-14T13:54:09.248" v="11"/>
          <ac:picMkLst>
            <pc:docMk/>
            <pc:sldMk cId="585914148" sldId="263"/>
            <ac:picMk id="5" creationId="{21F8D3CD-0ECF-41B0-88BD-6F06043D75F3}"/>
          </ac:picMkLst>
        </pc:picChg>
      </pc:sldChg>
      <pc:sldChg chg="addSp modSp modTransition">
        <pc:chgData name="Abhijnan Talukdar" userId="6fbcd3cd44397232" providerId="LiveId" clId="{320291C6-1151-46CB-AA38-3285433A8642}" dt="2020-04-14T13:54:09.248" v="11"/>
        <pc:sldMkLst>
          <pc:docMk/>
          <pc:sldMk cId="293783664" sldId="264"/>
        </pc:sldMkLst>
        <pc:picChg chg="add mod">
          <ac:chgData name="Abhijnan Talukdar" userId="6fbcd3cd44397232" providerId="LiveId" clId="{320291C6-1151-46CB-AA38-3285433A8642}" dt="2020-04-14T13:54:09.248" v="11"/>
          <ac:picMkLst>
            <pc:docMk/>
            <pc:sldMk cId="293783664" sldId="264"/>
            <ac:picMk id="5" creationId="{AAC6B467-9B9B-428D-84D2-A224F06DA95C}"/>
          </ac:picMkLst>
        </pc:picChg>
      </pc:sldChg>
      <pc:sldChg chg="addSp modSp modTransition">
        <pc:chgData name="Abhijnan Talukdar" userId="6fbcd3cd44397232" providerId="LiveId" clId="{320291C6-1151-46CB-AA38-3285433A8642}" dt="2020-04-14T13:54:09.248" v="11"/>
        <pc:sldMkLst>
          <pc:docMk/>
          <pc:sldMk cId="2165049445" sldId="265"/>
        </pc:sldMkLst>
        <pc:picChg chg="add mod">
          <ac:chgData name="Abhijnan Talukdar" userId="6fbcd3cd44397232" providerId="LiveId" clId="{320291C6-1151-46CB-AA38-3285433A8642}" dt="2020-04-14T13:54:09.248" v="11"/>
          <ac:picMkLst>
            <pc:docMk/>
            <pc:sldMk cId="2165049445" sldId="265"/>
            <ac:picMk id="5" creationId="{53E535DF-6666-42B8-BB73-8C2477465F5A}"/>
          </ac:picMkLst>
        </pc:picChg>
      </pc:sldChg>
      <pc:sldChg chg="addSp modSp modTransition">
        <pc:chgData name="Abhijnan Talukdar" userId="6fbcd3cd44397232" providerId="LiveId" clId="{320291C6-1151-46CB-AA38-3285433A8642}" dt="2020-04-14T13:54:09.248" v="11"/>
        <pc:sldMkLst>
          <pc:docMk/>
          <pc:sldMk cId="1059550663" sldId="266"/>
        </pc:sldMkLst>
        <pc:picChg chg="add mod">
          <ac:chgData name="Abhijnan Talukdar" userId="6fbcd3cd44397232" providerId="LiveId" clId="{320291C6-1151-46CB-AA38-3285433A8642}" dt="2020-04-14T13:54:09.248" v="11"/>
          <ac:picMkLst>
            <pc:docMk/>
            <pc:sldMk cId="1059550663" sldId="266"/>
            <ac:picMk id="5" creationId="{F991C97B-E1FB-4F6E-B8AE-0EF20B93B4F6}"/>
          </ac:picMkLst>
        </pc:picChg>
      </pc:sldChg>
      <pc:sldChg chg="addSp modSp modTransition">
        <pc:chgData name="Abhijnan Talukdar" userId="6fbcd3cd44397232" providerId="LiveId" clId="{320291C6-1151-46CB-AA38-3285433A8642}" dt="2020-04-14T13:54:09.248" v="11"/>
        <pc:sldMkLst>
          <pc:docMk/>
          <pc:sldMk cId="1120759429" sldId="267"/>
        </pc:sldMkLst>
        <pc:picChg chg="add mod">
          <ac:chgData name="Abhijnan Talukdar" userId="6fbcd3cd44397232" providerId="LiveId" clId="{320291C6-1151-46CB-AA38-3285433A8642}" dt="2020-04-14T13:54:09.248" v="11"/>
          <ac:picMkLst>
            <pc:docMk/>
            <pc:sldMk cId="1120759429" sldId="267"/>
            <ac:picMk id="5" creationId="{3A85B7BC-5D76-43E2-A809-E27D34796262}"/>
          </ac:picMkLst>
        </pc:picChg>
      </pc:sldChg>
      <pc:sldChg chg="addSp modSp modTransition">
        <pc:chgData name="Abhijnan Talukdar" userId="6fbcd3cd44397232" providerId="LiveId" clId="{320291C6-1151-46CB-AA38-3285433A8642}" dt="2020-04-14T13:54:09.248" v="11"/>
        <pc:sldMkLst>
          <pc:docMk/>
          <pc:sldMk cId="3289379325" sldId="268"/>
        </pc:sldMkLst>
        <pc:picChg chg="add mod">
          <ac:chgData name="Abhijnan Talukdar" userId="6fbcd3cd44397232" providerId="LiveId" clId="{320291C6-1151-46CB-AA38-3285433A8642}" dt="2020-04-14T13:54:09.248" v="11"/>
          <ac:picMkLst>
            <pc:docMk/>
            <pc:sldMk cId="3289379325" sldId="268"/>
            <ac:picMk id="5" creationId="{3AD4080A-60E5-4F85-80E0-247CA9E50E90}"/>
          </ac:picMkLst>
        </pc:picChg>
      </pc:sldChg>
      <pc:sldChg chg="addSp modSp modTransition">
        <pc:chgData name="Abhijnan Talukdar" userId="6fbcd3cd44397232" providerId="LiveId" clId="{320291C6-1151-46CB-AA38-3285433A8642}" dt="2020-04-14T13:54:09.248" v="11"/>
        <pc:sldMkLst>
          <pc:docMk/>
          <pc:sldMk cId="2458233382" sldId="269"/>
        </pc:sldMkLst>
        <pc:picChg chg="add mod">
          <ac:chgData name="Abhijnan Talukdar" userId="6fbcd3cd44397232" providerId="LiveId" clId="{320291C6-1151-46CB-AA38-3285433A8642}" dt="2020-04-14T13:54:09.248" v="11"/>
          <ac:picMkLst>
            <pc:docMk/>
            <pc:sldMk cId="2458233382" sldId="269"/>
            <ac:picMk id="5" creationId="{4D45649D-933D-4B25-AA30-C47DB13C0E57}"/>
          </ac:picMkLst>
        </pc:picChg>
      </pc:sldChg>
      <pc:sldChg chg="addSp modSp modTransition">
        <pc:chgData name="Abhijnan Talukdar" userId="6fbcd3cd44397232" providerId="LiveId" clId="{320291C6-1151-46CB-AA38-3285433A8642}" dt="2020-04-14T13:54:09.248" v="11"/>
        <pc:sldMkLst>
          <pc:docMk/>
          <pc:sldMk cId="3060329377" sldId="270"/>
        </pc:sldMkLst>
        <pc:picChg chg="add mod">
          <ac:chgData name="Abhijnan Talukdar" userId="6fbcd3cd44397232" providerId="LiveId" clId="{320291C6-1151-46CB-AA38-3285433A8642}" dt="2020-04-14T13:54:09.248" v="11"/>
          <ac:picMkLst>
            <pc:docMk/>
            <pc:sldMk cId="3060329377" sldId="270"/>
            <ac:picMk id="5" creationId="{6D2F64D6-A70D-4242-B4E1-D84E2DD2E855}"/>
          </ac:picMkLst>
        </pc:picChg>
      </pc:sldChg>
      <pc:sldChg chg="addSp modSp modTransition">
        <pc:chgData name="Abhijnan Talukdar" userId="6fbcd3cd44397232" providerId="LiveId" clId="{320291C6-1151-46CB-AA38-3285433A8642}" dt="2020-04-14T13:54:09.248" v="11"/>
        <pc:sldMkLst>
          <pc:docMk/>
          <pc:sldMk cId="41871624" sldId="271"/>
        </pc:sldMkLst>
        <pc:picChg chg="add mod">
          <ac:chgData name="Abhijnan Talukdar" userId="6fbcd3cd44397232" providerId="LiveId" clId="{320291C6-1151-46CB-AA38-3285433A8642}" dt="2020-04-14T13:54:09.248" v="11"/>
          <ac:picMkLst>
            <pc:docMk/>
            <pc:sldMk cId="41871624" sldId="271"/>
            <ac:picMk id="5" creationId="{58A9E4A7-D67A-413F-801D-8CB175577CFD}"/>
          </ac:picMkLst>
        </pc:picChg>
      </pc:sldChg>
      <pc:sldChg chg="addSp modSp modTransition">
        <pc:chgData name="Abhijnan Talukdar" userId="6fbcd3cd44397232" providerId="LiveId" clId="{320291C6-1151-46CB-AA38-3285433A8642}" dt="2020-04-14T13:54:09.248" v="11"/>
        <pc:sldMkLst>
          <pc:docMk/>
          <pc:sldMk cId="3027995229" sldId="272"/>
        </pc:sldMkLst>
        <pc:picChg chg="add mod">
          <ac:chgData name="Abhijnan Talukdar" userId="6fbcd3cd44397232" providerId="LiveId" clId="{320291C6-1151-46CB-AA38-3285433A8642}" dt="2020-04-14T13:54:09.248" v="11"/>
          <ac:picMkLst>
            <pc:docMk/>
            <pc:sldMk cId="3027995229" sldId="272"/>
            <ac:picMk id="5" creationId="{86D1CE91-0EC1-4082-BAFC-4C55254480F7}"/>
          </ac:picMkLst>
        </pc:picChg>
      </pc:sldChg>
      <pc:sldChg chg="addSp modSp modTransition">
        <pc:chgData name="Abhijnan Talukdar" userId="6fbcd3cd44397232" providerId="LiveId" clId="{320291C6-1151-46CB-AA38-3285433A8642}" dt="2020-04-14T13:54:09.248" v="11"/>
        <pc:sldMkLst>
          <pc:docMk/>
          <pc:sldMk cId="234844542" sldId="273"/>
        </pc:sldMkLst>
        <pc:picChg chg="add mod">
          <ac:chgData name="Abhijnan Talukdar" userId="6fbcd3cd44397232" providerId="LiveId" clId="{320291C6-1151-46CB-AA38-3285433A8642}" dt="2020-04-14T13:54:09.248" v="11"/>
          <ac:picMkLst>
            <pc:docMk/>
            <pc:sldMk cId="234844542" sldId="273"/>
            <ac:picMk id="5" creationId="{37D5AC32-CDE5-4288-835F-0695CAEA9476}"/>
          </ac:picMkLst>
        </pc:picChg>
      </pc:sldChg>
      <pc:sldChg chg="addSp modSp modTransition">
        <pc:chgData name="Abhijnan Talukdar" userId="6fbcd3cd44397232" providerId="LiveId" clId="{320291C6-1151-46CB-AA38-3285433A8642}" dt="2020-04-14T13:54:09.248" v="11"/>
        <pc:sldMkLst>
          <pc:docMk/>
          <pc:sldMk cId="2832842276" sldId="274"/>
        </pc:sldMkLst>
        <pc:picChg chg="add mod">
          <ac:chgData name="Abhijnan Talukdar" userId="6fbcd3cd44397232" providerId="LiveId" clId="{320291C6-1151-46CB-AA38-3285433A8642}" dt="2020-04-14T13:54:09.248" v="11"/>
          <ac:picMkLst>
            <pc:docMk/>
            <pc:sldMk cId="2832842276" sldId="274"/>
            <ac:picMk id="5" creationId="{D1887B93-92BC-4D7E-A4D4-E10498D92D58}"/>
          </ac:picMkLst>
        </pc:picChg>
      </pc:sldChg>
      <pc:sldChg chg="addSp delSp modSp modTransition">
        <pc:chgData name="Abhijnan Talukdar" userId="6fbcd3cd44397232" providerId="LiveId" clId="{320291C6-1151-46CB-AA38-3285433A8642}" dt="2020-04-14T13:56:35.490" v="12"/>
        <pc:sldMkLst>
          <pc:docMk/>
          <pc:sldMk cId="3203575120" sldId="275"/>
        </pc:sldMkLst>
        <pc:picChg chg="add del mod">
          <ac:chgData name="Abhijnan Talukdar" userId="6fbcd3cd44397232" providerId="LiveId" clId="{320291C6-1151-46CB-AA38-3285433A8642}" dt="2020-04-14T13:56:35.490" v="12"/>
          <ac:picMkLst>
            <pc:docMk/>
            <pc:sldMk cId="3203575120" sldId="275"/>
            <ac:picMk id="5" creationId="{25E74431-3480-4F08-92BF-72DE9C1CAA08}"/>
          </ac:picMkLst>
        </pc:picChg>
        <pc:picChg chg="add mod">
          <ac:chgData name="Abhijnan Talukdar" userId="6fbcd3cd44397232" providerId="LiveId" clId="{320291C6-1151-46CB-AA38-3285433A8642}" dt="2020-04-14T13:56:35.490" v="12"/>
          <ac:picMkLst>
            <pc:docMk/>
            <pc:sldMk cId="3203575120" sldId="275"/>
            <ac:picMk id="6" creationId="{907DE18F-B12F-4A31-BDDC-0B1449B776E6}"/>
          </ac:picMkLst>
        </pc:picChg>
      </pc:sldChg>
      <pc:sldChg chg="addSp modSp modTransition">
        <pc:chgData name="Abhijnan Talukdar" userId="6fbcd3cd44397232" providerId="LiveId" clId="{320291C6-1151-46CB-AA38-3285433A8642}" dt="2020-04-14T13:54:09.248" v="11"/>
        <pc:sldMkLst>
          <pc:docMk/>
          <pc:sldMk cId="3638103005" sldId="276"/>
        </pc:sldMkLst>
        <pc:picChg chg="add mod">
          <ac:chgData name="Abhijnan Talukdar" userId="6fbcd3cd44397232" providerId="LiveId" clId="{320291C6-1151-46CB-AA38-3285433A8642}" dt="2020-04-14T13:54:09.248" v="11"/>
          <ac:picMkLst>
            <pc:docMk/>
            <pc:sldMk cId="3638103005" sldId="276"/>
            <ac:picMk id="5" creationId="{E5E67917-8C1D-4E7D-84D0-46E1BCE841AC}"/>
          </ac:picMkLst>
        </pc:picChg>
      </pc:sldChg>
      <pc:sldChg chg="addSp modSp modTransition">
        <pc:chgData name="Abhijnan Talukdar" userId="6fbcd3cd44397232" providerId="LiveId" clId="{320291C6-1151-46CB-AA38-3285433A8642}" dt="2020-04-14T13:54:09.248" v="11"/>
        <pc:sldMkLst>
          <pc:docMk/>
          <pc:sldMk cId="2135095818" sldId="277"/>
        </pc:sldMkLst>
        <pc:picChg chg="add mod">
          <ac:chgData name="Abhijnan Talukdar" userId="6fbcd3cd44397232" providerId="LiveId" clId="{320291C6-1151-46CB-AA38-3285433A8642}" dt="2020-04-14T13:54:09.248" v="11"/>
          <ac:picMkLst>
            <pc:docMk/>
            <pc:sldMk cId="2135095818" sldId="277"/>
            <ac:picMk id="5" creationId="{4F44B939-3C78-4DD9-94FF-AE52997E81F5}"/>
          </ac:picMkLst>
        </pc:picChg>
      </pc:sldChg>
      <pc:sldChg chg="addSp modSp new del">
        <pc:chgData name="Abhijnan Talukdar" userId="6fbcd3cd44397232" providerId="LiveId" clId="{320291C6-1151-46CB-AA38-3285433A8642}" dt="2020-04-14T08:51:37.589" v="10" actId="2696"/>
        <pc:sldMkLst>
          <pc:docMk/>
          <pc:sldMk cId="1389533609" sldId="278"/>
        </pc:sldMkLst>
        <pc:picChg chg="add mod">
          <ac:chgData name="Abhijnan Talukdar" userId="6fbcd3cd44397232" providerId="LiveId" clId="{320291C6-1151-46CB-AA38-3285433A8642}" dt="2020-04-14T07:50:31.074" v="9" actId="14100"/>
          <ac:picMkLst>
            <pc:docMk/>
            <pc:sldMk cId="1389533609" sldId="278"/>
            <ac:picMk id="4" creationId="{EF860A51-EC57-40FF-9041-BBDA9AD6134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26C15547-7E27-47A6-A903-1ED548850297}" type="datetimeFigureOut">
              <a:rPr lang="en-IN" smtClean="0"/>
              <a:pPr/>
              <a:t>01-09-2025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7C4748DC-1F32-4849-819A-718EF0346A88}"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6C15547-7E27-47A6-A903-1ED548850297}" type="datetimeFigureOut">
              <a:rPr lang="en-IN" smtClean="0"/>
              <a:pPr/>
              <a:t>01-09-2025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4748DC-1F32-4849-819A-718EF0346A88}"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6C15547-7E27-47A6-A903-1ED548850297}" type="datetimeFigureOut">
              <a:rPr lang="en-IN" smtClean="0"/>
              <a:pPr/>
              <a:t>01-09-2025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4748DC-1F32-4849-819A-718EF0346A88}"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6C15547-7E27-47A6-A903-1ED548850297}" type="datetimeFigureOut">
              <a:rPr lang="en-IN" smtClean="0"/>
              <a:pPr/>
              <a:t>01-09-2025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4748DC-1F32-4849-819A-718EF0346A88}"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26C15547-7E27-47A6-A903-1ED548850297}" type="datetimeFigureOut">
              <a:rPr lang="en-IN" smtClean="0"/>
              <a:pPr/>
              <a:t>01-09-2025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4748DC-1F32-4849-819A-718EF0346A88}"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6C15547-7E27-47A6-A903-1ED548850297}" type="datetimeFigureOut">
              <a:rPr lang="en-IN" smtClean="0"/>
              <a:pPr/>
              <a:t>01-09-2025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4748DC-1F32-4849-819A-718EF0346A88}"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1859760"/>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9"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26C15547-7E27-47A6-A903-1ED548850297}" type="datetimeFigureOut">
              <a:rPr lang="en-IN" smtClean="0"/>
              <a:pPr/>
              <a:t>01-09-2025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C4748DC-1F32-4849-819A-718EF0346A88}"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6C15547-7E27-47A6-A903-1ED548850297}" type="datetimeFigureOut">
              <a:rPr lang="en-IN" smtClean="0"/>
              <a:pPr/>
              <a:t>01-09-2025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C4748DC-1F32-4849-819A-718EF0346A88}"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15547-7E27-47A6-A903-1ED548850297}" type="datetimeFigureOut">
              <a:rPr lang="en-IN" smtClean="0"/>
              <a:pPr/>
              <a:t>01-09-2025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C4748DC-1F32-4849-819A-718EF0346A88}"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6C15547-7E27-47A6-A903-1ED548850297}" type="datetimeFigureOut">
              <a:rPr lang="en-IN" smtClean="0"/>
              <a:pPr/>
              <a:t>01-09-2025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4748DC-1F32-4849-819A-718EF0346A88}"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9"/>
            <a:ext cx="2950464"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26C15547-7E27-47A6-A903-1ED548850297}" type="datetimeFigureOut">
              <a:rPr lang="en-IN" smtClean="0"/>
              <a:pPr/>
              <a:t>01-09-2025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69600" y="6356353"/>
            <a:ext cx="812800" cy="365125"/>
          </a:xfrm>
        </p:spPr>
        <p:txBody>
          <a:bodyPr/>
          <a:lstStyle/>
          <a:p>
            <a:fld id="{7C4748DC-1F32-4849-819A-718EF0346A88}" type="slidenum">
              <a:rPr lang="en-IN" smtClean="0"/>
              <a:pPr/>
              <a:t>‹#›</a:t>
            </a:fld>
            <a:endParaRPr lang="en-IN"/>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8"/>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600" y="6356353"/>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26C15547-7E27-47A6-A903-1ED548850297}" type="datetimeFigureOut">
              <a:rPr lang="en-IN" smtClean="0"/>
              <a:pPr/>
              <a:t>01-09-2025</a:t>
            </a:fld>
            <a:endParaRPr lang="en-IN"/>
          </a:p>
        </p:txBody>
      </p:sp>
      <p:sp>
        <p:nvSpPr>
          <p:cNvPr id="22" name="Footer Placeholder 21"/>
          <p:cNvSpPr>
            <a:spLocks noGrp="1"/>
          </p:cNvSpPr>
          <p:nvPr>
            <p:ph type="ftr" sz="quarter" idx="3"/>
          </p:nvPr>
        </p:nvSpPr>
        <p:spPr>
          <a:xfrm>
            <a:off x="3556000" y="6356353"/>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10566400" y="6356353"/>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C4748DC-1F32-4849-819A-718EF0346A88}" type="slidenum">
              <a:rPr lang="en-IN" smtClean="0"/>
              <a:pPr/>
              <a:t>‹#›</a:t>
            </a:fld>
            <a:endParaRPr lang="en-IN"/>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422586"/>
            <a:ext cx="10769600" cy="2339102"/>
          </a:xfrm>
          <a:prstGeom prst="rect">
            <a:avLst/>
          </a:prstGeom>
        </p:spPr>
        <p:txBody>
          <a:bodyPr wrap="square">
            <a:spAutoFit/>
          </a:bodyPr>
          <a:lstStyle/>
          <a:p>
            <a:pPr algn="ctr">
              <a:defRPr/>
            </a:pPr>
            <a:r>
              <a:rPr lang="en-US" sz="3200" b="1" dirty="0" smtClean="0">
                <a:solidFill>
                  <a:srgbClr val="FF0000"/>
                </a:solidFill>
                <a:cs typeface="Times New Roman" pitchFamily="18" charset="0"/>
              </a:rPr>
              <a:t>Multidisciplinary nature and scope and objective of environmental studi</a:t>
            </a:r>
            <a:r>
              <a:rPr lang="en-US" sz="3200" dirty="0" smtClean="0">
                <a:solidFill>
                  <a:srgbClr val="FF0000"/>
                </a:solidFill>
                <a:latin typeface="Cooper Black" pitchFamily="18" charset="0"/>
                <a:cs typeface="Times New Roman" pitchFamily="18" charset="0"/>
              </a:rPr>
              <a:t>es</a:t>
            </a:r>
            <a:endParaRPr lang="en-US" sz="3200" dirty="0" smtClean="0">
              <a:solidFill>
                <a:srgbClr val="FF0000"/>
              </a:solidFill>
              <a:latin typeface="Cooper Black" pitchFamily="18" charset="0"/>
            </a:endParaRPr>
          </a:p>
          <a:p>
            <a:pPr algn="ctr">
              <a:defRPr/>
            </a:pPr>
            <a:r>
              <a:rPr lang="en-US" sz="3200" b="1" dirty="0" smtClean="0"/>
              <a:t>Unit 1 </a:t>
            </a:r>
            <a:endParaRPr lang="en-US" sz="3200" dirty="0"/>
          </a:p>
          <a:p>
            <a:r>
              <a:rPr lang="en-US" sz="3200" b="1" dirty="0"/>
              <a:t>	</a:t>
            </a:r>
          </a:p>
          <a:p>
            <a:pPr algn="ctr">
              <a:defRPr/>
            </a:pPr>
            <a:r>
              <a:rPr lang="en-US" dirty="0"/>
              <a:t>	</a:t>
            </a:r>
          </a:p>
        </p:txBody>
      </p:sp>
      <p:sp>
        <p:nvSpPr>
          <p:cNvPr id="5" name="Rectangle 4"/>
          <p:cNvSpPr/>
          <p:nvPr/>
        </p:nvSpPr>
        <p:spPr>
          <a:xfrm>
            <a:off x="203200" y="5257805"/>
            <a:ext cx="6096000" cy="646331"/>
          </a:xfrm>
          <a:prstGeom prst="rect">
            <a:avLst/>
          </a:prstGeom>
        </p:spPr>
        <p:txBody>
          <a:bodyPr>
            <a:spAutoFit/>
          </a:bodyPr>
          <a:lstStyle/>
          <a:p>
            <a:pPr algn="just"/>
            <a:r>
              <a:rPr lang="en-US" altLang="en-US" b="1" dirty="0" smtClean="0">
                <a:latin typeface="Comic Sans MS" pitchFamily="66" charset="0"/>
              </a:rPr>
              <a:t>Department: Chemistry</a:t>
            </a:r>
          </a:p>
          <a:p>
            <a:pPr algn="just"/>
            <a:r>
              <a:rPr lang="en-US" altLang="en-US" b="1" dirty="0" smtClean="0">
                <a:latin typeface="Comic Sans MS" pitchFamily="66" charset="0"/>
              </a:rPr>
              <a:t>Subject: MTES (CHM 2049)</a:t>
            </a:r>
          </a:p>
        </p:txBody>
      </p:sp>
      <p:pic>
        <p:nvPicPr>
          <p:cNvPr id="6" name="image1.png"/>
          <p:cNvPicPr>
            <a:picLocks noChangeAspect="1" noChangeArrowheads="1"/>
          </p:cNvPicPr>
          <p:nvPr/>
        </p:nvPicPr>
        <p:blipFill>
          <a:blip r:embed="rId2"/>
          <a:srcRect/>
          <a:stretch>
            <a:fillRect/>
          </a:stretch>
        </p:blipFill>
        <p:spPr bwMode="auto">
          <a:xfrm>
            <a:off x="9535028" y="76201"/>
            <a:ext cx="2656973" cy="2442713"/>
          </a:xfrm>
          <a:prstGeom prst="rect">
            <a:avLst/>
          </a:prstGeom>
          <a:noFill/>
          <a:ln w="9525">
            <a:noFill/>
            <a:miter lim="800000"/>
            <a:headEnd/>
            <a:tailEnd/>
          </a:ln>
        </p:spPr>
      </p:pic>
      <p:sp>
        <p:nvSpPr>
          <p:cNvPr id="8" name="Rectangle 7"/>
          <p:cNvSpPr/>
          <p:nvPr/>
        </p:nvSpPr>
        <p:spPr>
          <a:xfrm>
            <a:off x="508000" y="762002"/>
            <a:ext cx="8570686" cy="1200329"/>
          </a:xfrm>
          <a:prstGeom prst="rect">
            <a:avLst/>
          </a:prstGeom>
        </p:spPr>
        <p:txBody>
          <a:bodyPr wrap="square">
            <a:spAutoFit/>
          </a:bodyPr>
          <a:lstStyle/>
          <a:p>
            <a:pPr algn="ctr">
              <a:defRPr/>
            </a:pPr>
            <a:r>
              <a:rPr lang="en-US" sz="2400" b="1" dirty="0" smtClean="0">
                <a:solidFill>
                  <a:srgbClr val="D32BE5"/>
                </a:solidFill>
              </a:rPr>
              <a:t>(</a:t>
            </a:r>
            <a:r>
              <a:rPr lang="en-US" sz="2400" b="1" dirty="0">
                <a:solidFill>
                  <a:srgbClr val="FF0000"/>
                </a:solidFill>
              </a:rPr>
              <a:t>Management Topic in Environmental </a:t>
            </a:r>
            <a:r>
              <a:rPr lang="en-US" sz="2400" b="1" dirty="0" smtClean="0">
                <a:solidFill>
                  <a:srgbClr val="FF0000"/>
                </a:solidFill>
              </a:rPr>
              <a:t>Studies</a:t>
            </a:r>
            <a:r>
              <a:rPr lang="en-US" sz="2400" b="1" dirty="0" smtClean="0">
                <a:solidFill>
                  <a:srgbClr val="D32BE5"/>
                </a:solidFill>
              </a:rPr>
              <a:t>) </a:t>
            </a:r>
          </a:p>
          <a:p>
            <a:pPr algn="ctr">
              <a:defRPr/>
            </a:pPr>
            <a:r>
              <a:rPr lang="en-US" sz="2400" b="1" dirty="0" smtClean="0">
                <a:solidFill>
                  <a:srgbClr val="D32BE5"/>
                </a:solidFill>
              </a:rPr>
              <a:t>B</a:t>
            </a:r>
            <a:r>
              <a:rPr lang="en-US" sz="2400" b="1" dirty="0">
                <a:solidFill>
                  <a:srgbClr val="D32BE5"/>
                </a:solidFill>
              </a:rPr>
              <a:t>. Tech  </a:t>
            </a:r>
            <a:r>
              <a:rPr lang="en-US" sz="2400" b="1" dirty="0" smtClean="0">
                <a:solidFill>
                  <a:srgbClr val="D32BE5"/>
                </a:solidFill>
              </a:rPr>
              <a:t>7</a:t>
            </a:r>
            <a:r>
              <a:rPr lang="en-US" sz="2400" b="1" baseline="30000" dirty="0" smtClean="0">
                <a:solidFill>
                  <a:srgbClr val="D32BE5"/>
                </a:solidFill>
              </a:rPr>
              <a:t>TH</a:t>
            </a:r>
            <a:r>
              <a:rPr lang="en-US" sz="2400" b="1" dirty="0" smtClean="0">
                <a:solidFill>
                  <a:srgbClr val="D32BE5"/>
                </a:solidFill>
              </a:rPr>
              <a:t>  </a:t>
            </a:r>
            <a:r>
              <a:rPr lang="en-US" sz="2400" b="1" dirty="0">
                <a:solidFill>
                  <a:srgbClr val="D32BE5"/>
                </a:solidFill>
              </a:rPr>
              <a:t>Semester</a:t>
            </a:r>
            <a:endParaRPr lang="en-US" sz="2400" dirty="0"/>
          </a:p>
          <a:p>
            <a:pPr algn="ctr">
              <a:defRPr/>
            </a:pPr>
            <a:endParaRPr 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3EB09815-8976-4F89-A6DE-62A0663B01B6}"/>
              </a:ext>
            </a:extLst>
          </p:cNvPr>
          <p:cNvPicPr>
            <a:picLocks noChangeAspect="1"/>
          </p:cNvPicPr>
          <p:nvPr/>
        </p:nvPicPr>
        <p:blipFill>
          <a:blip r:embed="rId2"/>
          <a:srcRect l="3762" t="22547" r="1881" b="15031"/>
          <a:stretch>
            <a:fillRect/>
          </a:stretch>
        </p:blipFill>
        <p:spPr>
          <a:xfrm>
            <a:off x="438277" y="1567107"/>
            <a:ext cx="10996808" cy="4338343"/>
          </a:xfrm>
          <a:prstGeom prst="rect">
            <a:avLst/>
          </a:prstGeom>
        </p:spPr>
      </p:pic>
      <p:sp>
        <p:nvSpPr>
          <p:cNvPr id="5" name="TextBox 4"/>
          <p:cNvSpPr txBox="1"/>
          <p:nvPr/>
        </p:nvSpPr>
        <p:spPr>
          <a:xfrm>
            <a:off x="3295291" y="439947"/>
            <a:ext cx="4960204" cy="707886"/>
          </a:xfrm>
          <a:prstGeom prst="rect">
            <a:avLst/>
          </a:prstGeom>
          <a:noFill/>
        </p:spPr>
        <p:txBody>
          <a:bodyPr wrap="none" rtlCol="0">
            <a:spAutoFit/>
          </a:bodyPr>
          <a:lstStyle/>
          <a:p>
            <a:r>
              <a:rPr lang="en-US" sz="4000" dirty="0" smtClean="0">
                <a:solidFill>
                  <a:srgbClr val="FF0000"/>
                </a:solidFill>
              </a:rPr>
              <a:t>Through Mass media </a:t>
            </a:r>
            <a:endParaRPr lang="en-US" sz="4000" dirty="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299C6D47-BCEF-48A1-96CD-EE15BD6A5890}"/>
              </a:ext>
            </a:extLst>
          </p:cNvPr>
          <p:cNvPicPr>
            <a:picLocks noGrp="1" noChangeAspect="1"/>
          </p:cNvPicPr>
          <p:nvPr>
            <p:ph idx="1"/>
          </p:nvPr>
        </p:nvPicPr>
        <p:blipFill>
          <a:blip r:embed="rId4"/>
          <a:srcRect l="3762" t="22547" r="1881" b="12526"/>
          <a:stretch>
            <a:fillRect/>
          </a:stretch>
        </p:blipFill>
        <p:spPr>
          <a:xfrm>
            <a:off x="327805" y="1122861"/>
            <a:ext cx="11628408" cy="5547034"/>
          </a:xfrm>
          <a:prstGeom prst="rect">
            <a:avLst/>
          </a:prstGeom>
        </p:spPr>
      </p:pic>
      <p:pic>
        <p:nvPicPr>
          <p:cNvPr id="5" name="Audio 4">
            <a:hlinkClick r:id="" action="ppaction://media"/>
            <a:extLst>
              <a:ext uri="{FF2B5EF4-FFF2-40B4-BE49-F238E27FC236}">
                <a16:creationId xmlns:a16="http://schemas.microsoft.com/office/drawing/2014/main" xmlns="" id="{D1887B93-92BC-4D7E-A4D4-E10498D92D58}"/>
              </a:ext>
            </a:extLst>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11488737" y="6154738"/>
            <a:ext cx="487363" cy="487362"/>
          </a:xfrm>
          <a:prstGeom prst="rect">
            <a:avLst/>
          </a:prstGeom>
        </p:spPr>
      </p:pic>
      <p:sp>
        <p:nvSpPr>
          <p:cNvPr id="7" name="TextBox 6"/>
          <p:cNvSpPr txBox="1"/>
          <p:nvPr/>
        </p:nvSpPr>
        <p:spPr>
          <a:xfrm>
            <a:off x="646982" y="172527"/>
            <a:ext cx="10601864" cy="707886"/>
          </a:xfrm>
          <a:prstGeom prst="rect">
            <a:avLst/>
          </a:prstGeom>
          <a:noFill/>
        </p:spPr>
        <p:txBody>
          <a:bodyPr wrap="square" rtlCol="0">
            <a:spAutoFit/>
          </a:bodyPr>
          <a:lstStyle/>
          <a:p>
            <a:r>
              <a:rPr lang="en-US" sz="4000" dirty="0" smtClean="0">
                <a:solidFill>
                  <a:srgbClr val="FF0000"/>
                </a:solidFill>
              </a:rPr>
              <a:t>Importance of Environmental Study </a:t>
            </a:r>
            <a:endParaRPr lang="en-US" sz="4000" dirty="0">
              <a:solidFill>
                <a:srgbClr val="FF0000"/>
              </a:solidFill>
            </a:endParaRPr>
          </a:p>
        </p:txBody>
      </p:sp>
    </p:spTree>
    <p:extLst>
      <p:ext uri="{BB962C8B-B14F-4D97-AF65-F5344CB8AC3E}">
        <p14:creationId xmlns:p14="http://schemas.microsoft.com/office/powerpoint/2010/main" val="2832842276"/>
      </p:ext>
    </p:extLst>
  </p:cSld>
  <p:clrMapOvr>
    <a:masterClrMapping/>
  </p:clrMapOvr>
  <mc:AlternateContent xmlns:mc="http://schemas.openxmlformats.org/markup-compatibility/2006" xmlns:p14="http://schemas.microsoft.com/office/powerpoint/2010/main">
    <mc:Choice Requires="p14">
      <p:transition spd="slow" p14:dur="2000" advTm="61172"/>
    </mc:Choice>
    <mc:Fallback xmlns="">
      <p:transition spd="slow" advTm="61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815B7E0-E5DC-4AC8-B0DD-1E7891716A50}"/>
              </a:ext>
            </a:extLst>
          </p:cNvPr>
          <p:cNvPicPr>
            <a:picLocks noGrp="1" noChangeAspect="1"/>
          </p:cNvPicPr>
          <p:nvPr>
            <p:ph idx="1"/>
          </p:nvPr>
        </p:nvPicPr>
        <p:blipFill>
          <a:blip r:embed="rId4"/>
          <a:srcRect l="3762" t="22547" r="1881" b="12526"/>
          <a:stretch>
            <a:fillRect/>
          </a:stretch>
        </p:blipFill>
        <p:spPr>
          <a:xfrm>
            <a:off x="491705" y="933456"/>
            <a:ext cx="11412747" cy="5711728"/>
          </a:xfrm>
          <a:prstGeom prst="rect">
            <a:avLst/>
          </a:prstGeom>
        </p:spPr>
      </p:pic>
      <p:pic>
        <p:nvPicPr>
          <p:cNvPr id="5" name="Audio 4">
            <a:hlinkClick r:id="" action="ppaction://media"/>
            <a:extLst>
              <a:ext uri="{FF2B5EF4-FFF2-40B4-BE49-F238E27FC236}">
                <a16:creationId xmlns:a16="http://schemas.microsoft.com/office/drawing/2014/main" xmlns="" id="{4F44B939-3C78-4DD9-94FF-AE52997E81F5}"/>
              </a:ext>
            </a:extLst>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11488737" y="6154738"/>
            <a:ext cx="487363" cy="487362"/>
          </a:xfrm>
          <a:prstGeom prst="rect">
            <a:avLst/>
          </a:prstGeom>
        </p:spPr>
      </p:pic>
      <p:sp>
        <p:nvSpPr>
          <p:cNvPr id="6" name="TextBox 5"/>
          <p:cNvSpPr txBox="1"/>
          <p:nvPr/>
        </p:nvSpPr>
        <p:spPr>
          <a:xfrm>
            <a:off x="1708031" y="0"/>
            <a:ext cx="8197885" cy="707886"/>
          </a:xfrm>
          <a:prstGeom prst="rect">
            <a:avLst/>
          </a:prstGeom>
          <a:noFill/>
        </p:spPr>
        <p:txBody>
          <a:bodyPr wrap="none" rtlCol="0">
            <a:spAutoFit/>
          </a:bodyPr>
          <a:lstStyle/>
          <a:p>
            <a:r>
              <a:rPr lang="en-US" sz="4000" dirty="0" smtClean="0">
                <a:solidFill>
                  <a:srgbClr val="FF0000"/>
                </a:solidFill>
              </a:rPr>
              <a:t>Importance of Environmental study </a:t>
            </a:r>
            <a:endParaRPr lang="en-US" sz="4000" dirty="0">
              <a:solidFill>
                <a:srgbClr val="FF0000"/>
              </a:solidFill>
            </a:endParaRPr>
          </a:p>
        </p:txBody>
      </p:sp>
    </p:spTree>
    <p:extLst>
      <p:ext uri="{BB962C8B-B14F-4D97-AF65-F5344CB8AC3E}">
        <p14:creationId xmlns:p14="http://schemas.microsoft.com/office/powerpoint/2010/main" val="2135095818"/>
      </p:ext>
    </p:extLst>
  </p:cSld>
  <p:clrMapOvr>
    <a:masterClrMapping/>
  </p:clrMapOvr>
  <mc:AlternateContent xmlns:mc="http://schemas.openxmlformats.org/markup-compatibility/2006" xmlns:p14="http://schemas.microsoft.com/office/powerpoint/2010/main">
    <mc:Choice Requires="p14">
      <p:transition spd="slow" p14:dur="2000" advTm="56967"/>
    </mc:Choice>
    <mc:Fallback xmlns="">
      <p:transition spd="slow" advTm="56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B6F07D1C-41AB-40AE-87F2-042A6FB08E75}"/>
              </a:ext>
            </a:extLst>
          </p:cNvPr>
          <p:cNvPicPr>
            <a:picLocks noGrp="1" noChangeAspect="1"/>
          </p:cNvPicPr>
          <p:nvPr>
            <p:ph idx="1"/>
          </p:nvPr>
        </p:nvPicPr>
        <p:blipFill>
          <a:blip r:embed="rId4"/>
          <a:srcRect l="1881" t="22547" r="1881" b="22547"/>
          <a:stretch>
            <a:fillRect/>
          </a:stretch>
        </p:blipFill>
        <p:spPr>
          <a:xfrm>
            <a:off x="356963" y="1135367"/>
            <a:ext cx="11286007" cy="4834112"/>
          </a:xfrm>
          <a:prstGeom prst="rect">
            <a:avLst/>
          </a:prstGeom>
        </p:spPr>
      </p:pic>
      <p:pic>
        <p:nvPicPr>
          <p:cNvPr id="5" name="Audio 4">
            <a:hlinkClick r:id="" action="ppaction://media"/>
            <a:extLst>
              <a:ext uri="{FF2B5EF4-FFF2-40B4-BE49-F238E27FC236}">
                <a16:creationId xmlns:a16="http://schemas.microsoft.com/office/drawing/2014/main" xmlns="" id="{E5E67917-8C1D-4E7D-84D0-46E1BCE841AC}"/>
              </a:ext>
            </a:extLst>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11488737" y="6154738"/>
            <a:ext cx="487363" cy="487362"/>
          </a:xfrm>
          <a:prstGeom prst="rect">
            <a:avLst/>
          </a:prstGeom>
        </p:spPr>
      </p:pic>
      <p:sp>
        <p:nvSpPr>
          <p:cNvPr id="6" name="TextBox 5"/>
          <p:cNvSpPr txBox="1"/>
          <p:nvPr/>
        </p:nvSpPr>
        <p:spPr>
          <a:xfrm>
            <a:off x="1664900" y="267419"/>
            <a:ext cx="8197885" cy="707886"/>
          </a:xfrm>
          <a:prstGeom prst="rect">
            <a:avLst/>
          </a:prstGeom>
          <a:noFill/>
        </p:spPr>
        <p:txBody>
          <a:bodyPr wrap="none" rtlCol="0">
            <a:spAutoFit/>
          </a:bodyPr>
          <a:lstStyle/>
          <a:p>
            <a:r>
              <a:rPr lang="en-US" sz="4000" dirty="0" smtClean="0">
                <a:solidFill>
                  <a:srgbClr val="FF0000"/>
                </a:solidFill>
              </a:rPr>
              <a:t>Importance of Environmental study </a:t>
            </a:r>
            <a:endParaRPr lang="en-US" sz="4000" dirty="0">
              <a:solidFill>
                <a:srgbClr val="FF0000"/>
              </a:solidFill>
            </a:endParaRPr>
          </a:p>
        </p:txBody>
      </p:sp>
    </p:spTree>
    <p:extLst>
      <p:ext uri="{BB962C8B-B14F-4D97-AF65-F5344CB8AC3E}">
        <p14:creationId xmlns:p14="http://schemas.microsoft.com/office/powerpoint/2010/main" val="3638103005"/>
      </p:ext>
    </p:extLst>
  </p:cSld>
  <p:clrMapOvr>
    <a:masterClrMapping/>
  </p:clrMapOvr>
  <mc:AlternateContent xmlns:mc="http://schemas.openxmlformats.org/markup-compatibility/2006" xmlns:p14="http://schemas.microsoft.com/office/powerpoint/2010/main">
    <mc:Choice Requires="p14">
      <p:transition spd="slow" p14:dur="2000" advTm="25093"/>
    </mc:Choice>
    <mc:Fallback xmlns="">
      <p:transition spd="slow" advTm="25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2D0A6D28-9CBE-4C48-AF05-565A7909E104}"/>
              </a:ext>
            </a:extLst>
          </p:cNvPr>
          <p:cNvPicPr>
            <a:picLocks noGrp="1" noChangeAspect="1"/>
          </p:cNvPicPr>
          <p:nvPr>
            <p:ph idx="1"/>
          </p:nvPr>
        </p:nvPicPr>
        <p:blipFill>
          <a:blip r:embed="rId4"/>
          <a:srcRect l="1881" t="22547" r="1881" b="15031"/>
          <a:stretch>
            <a:fillRect/>
          </a:stretch>
        </p:blipFill>
        <p:spPr>
          <a:xfrm>
            <a:off x="705591" y="1190446"/>
            <a:ext cx="10672652" cy="5197148"/>
          </a:xfrm>
          <a:prstGeom prst="rect">
            <a:avLst/>
          </a:prstGeom>
        </p:spPr>
      </p:pic>
      <p:pic>
        <p:nvPicPr>
          <p:cNvPr id="6" name="Audio 5">
            <a:hlinkClick r:id="" action="ppaction://media"/>
            <a:extLst>
              <a:ext uri="{FF2B5EF4-FFF2-40B4-BE49-F238E27FC236}">
                <a16:creationId xmlns:a16="http://schemas.microsoft.com/office/drawing/2014/main" xmlns="" id="{907DE18F-B12F-4A31-BDDC-0B1449B776E6}"/>
              </a:ext>
            </a:extLst>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11488737" y="6154738"/>
            <a:ext cx="487363" cy="487362"/>
          </a:xfrm>
          <a:prstGeom prst="rect">
            <a:avLst/>
          </a:prstGeom>
        </p:spPr>
      </p:pic>
      <p:sp>
        <p:nvSpPr>
          <p:cNvPr id="7" name="TextBox 6"/>
          <p:cNvSpPr txBox="1"/>
          <p:nvPr/>
        </p:nvSpPr>
        <p:spPr>
          <a:xfrm>
            <a:off x="1664900" y="267419"/>
            <a:ext cx="8197885" cy="707886"/>
          </a:xfrm>
          <a:prstGeom prst="rect">
            <a:avLst/>
          </a:prstGeom>
          <a:noFill/>
        </p:spPr>
        <p:txBody>
          <a:bodyPr wrap="none" rtlCol="0">
            <a:spAutoFit/>
          </a:bodyPr>
          <a:lstStyle/>
          <a:p>
            <a:r>
              <a:rPr lang="en-US" sz="4000" dirty="0" smtClean="0">
                <a:solidFill>
                  <a:srgbClr val="FF0000"/>
                </a:solidFill>
              </a:rPr>
              <a:t>Importance of Environmental study </a:t>
            </a:r>
            <a:endParaRPr lang="en-US" sz="4000" dirty="0">
              <a:solidFill>
                <a:srgbClr val="FF0000"/>
              </a:solidFill>
            </a:endParaRPr>
          </a:p>
        </p:txBody>
      </p:sp>
    </p:spTree>
    <p:extLst>
      <p:ext uri="{BB962C8B-B14F-4D97-AF65-F5344CB8AC3E}">
        <p14:creationId xmlns:p14="http://schemas.microsoft.com/office/powerpoint/2010/main" val="3203575120"/>
      </p:ext>
    </p:extLst>
  </p:cSld>
  <p:clrMapOvr>
    <a:masterClrMapping/>
  </p:clrMapOvr>
  <mc:AlternateContent xmlns:mc="http://schemas.openxmlformats.org/markup-compatibility/2006" xmlns:p14="http://schemas.microsoft.com/office/powerpoint/2010/main">
    <mc:Choice Requires="p14">
      <p:transition spd="slow" p14:dur="2000" advTm="106838"/>
    </mc:Choice>
    <mc:Fallback xmlns="">
      <p:transition spd="slow" advTm="106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ts val="0"/>
              </a:spcBef>
            </a:pPr>
            <a:r>
              <a:rPr lang="en-US" sz="3600" dirty="0" smtClean="0">
                <a:solidFill>
                  <a:prstClr val="black"/>
                </a:solidFill>
                <a:latin typeface="Constantia"/>
                <a:ea typeface="+mn-ea"/>
                <a:cs typeface="+mn-cs"/>
              </a:rPr>
              <a:t>Environment </a:t>
            </a:r>
            <a:r>
              <a:rPr lang="en-US" sz="3600" dirty="0">
                <a:solidFill>
                  <a:prstClr val="black"/>
                </a:solidFill>
                <a:latin typeface="Constantia"/>
                <a:ea typeface="+mn-ea"/>
                <a:cs typeface="+mn-cs"/>
              </a:rPr>
              <a:t>and its segments</a:t>
            </a:r>
            <a:br>
              <a:rPr lang="en-US" sz="3600" dirty="0">
                <a:solidFill>
                  <a:prstClr val="black"/>
                </a:solidFill>
                <a:latin typeface="Constantia"/>
                <a:ea typeface="+mn-ea"/>
                <a:cs typeface="+mn-cs"/>
              </a:rPr>
            </a:br>
            <a:endParaRPr lang="en-US" sz="3600" dirty="0"/>
          </a:p>
        </p:txBody>
      </p:sp>
      <p:sp>
        <p:nvSpPr>
          <p:cNvPr id="4" name="Rectangle 3"/>
          <p:cNvSpPr/>
          <p:nvPr/>
        </p:nvSpPr>
        <p:spPr>
          <a:xfrm>
            <a:off x="605306" y="1582547"/>
            <a:ext cx="11217499" cy="3539430"/>
          </a:xfrm>
          <a:prstGeom prst="rect">
            <a:avLst/>
          </a:prstGeom>
        </p:spPr>
        <p:txBody>
          <a:bodyPr wrap="square">
            <a:spAutoFit/>
          </a:bodyPr>
          <a:lstStyle/>
          <a:p>
            <a:r>
              <a:rPr lang="en-US" sz="3200" dirty="0" smtClean="0"/>
              <a:t>Environment </a:t>
            </a:r>
            <a:r>
              <a:rPr lang="en-US" sz="3200" dirty="0"/>
              <a:t>consists of four segments.</a:t>
            </a:r>
          </a:p>
          <a:p>
            <a:r>
              <a:rPr lang="en-US" sz="3200" dirty="0"/>
              <a:t>1. Atmosphere: Blanket of gases surrounding the earth.</a:t>
            </a:r>
          </a:p>
          <a:p>
            <a:r>
              <a:rPr lang="en-US" sz="3200" dirty="0"/>
              <a:t>2. Hydrosphere: Various water bodies present on the earth.</a:t>
            </a:r>
          </a:p>
          <a:p>
            <a:r>
              <a:rPr lang="en-US" sz="3200" dirty="0"/>
              <a:t>3. Lithosphere: Contains various types of soils and rocks on the earth.</a:t>
            </a:r>
          </a:p>
          <a:p>
            <a:r>
              <a:rPr lang="en-US" sz="3200" dirty="0"/>
              <a:t>4. Biosphere: Composed of all living organisms and their </a:t>
            </a:r>
            <a:r>
              <a:rPr lang="en-US" sz="3200" dirty="0" smtClean="0"/>
              <a:t>interactions with </a:t>
            </a:r>
            <a:r>
              <a:rPr lang="en-US" sz="3200" dirty="0"/>
              <a:t>the environment.</a:t>
            </a:r>
          </a:p>
        </p:txBody>
      </p:sp>
    </p:spTree>
    <p:extLst>
      <p:ext uri="{BB962C8B-B14F-4D97-AF65-F5344CB8AC3E}">
        <p14:creationId xmlns:p14="http://schemas.microsoft.com/office/powerpoint/2010/main" val="691513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773" y="98781"/>
            <a:ext cx="11406447" cy="1143000"/>
          </a:xfrm>
        </p:spPr>
        <p:txBody>
          <a:bodyPr/>
          <a:lstStyle/>
          <a:p>
            <a:r>
              <a:rPr lang="en-US" dirty="0"/>
              <a:t>Atmosphere: </a:t>
            </a:r>
          </a:p>
        </p:txBody>
      </p:sp>
      <p:sp>
        <p:nvSpPr>
          <p:cNvPr id="4" name="Rectangle 3"/>
          <p:cNvSpPr/>
          <p:nvPr/>
        </p:nvSpPr>
        <p:spPr>
          <a:xfrm>
            <a:off x="180304" y="1220753"/>
            <a:ext cx="11706896" cy="4585871"/>
          </a:xfrm>
          <a:prstGeom prst="rect">
            <a:avLst/>
          </a:prstGeom>
        </p:spPr>
        <p:txBody>
          <a:bodyPr wrap="square">
            <a:spAutoFit/>
          </a:bodyPr>
          <a:lstStyle/>
          <a:p>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following points highlight the vital role played by </a:t>
            </a:r>
            <a:r>
              <a:rPr lang="en-US" sz="2400" dirty="0" smtClean="0">
                <a:latin typeface="Times New Roman" pitchFamily="18" charset="0"/>
                <a:cs typeface="Times New Roman" pitchFamily="18" charset="0"/>
              </a:rPr>
              <a:t>atmosphere </a:t>
            </a:r>
            <a:r>
              <a:rPr lang="en-US" sz="2400" dirty="0">
                <a:latin typeface="Times New Roman" pitchFamily="18" charset="0"/>
                <a:cs typeface="Times New Roman" pitchFamily="18" charset="0"/>
              </a:rPr>
              <a:t>in the survival of life in this planet.</a:t>
            </a:r>
          </a:p>
          <a:p>
            <a:pPr marL="457200" indent="-457200">
              <a:buFont typeface="Arial" pitchFamily="34" charset="0"/>
              <a:buChar char="•"/>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atmosphere is the protective blanket of gases which is </a:t>
            </a:r>
            <a:r>
              <a:rPr lang="en-US" sz="2400" dirty="0" smtClean="0">
                <a:latin typeface="Times New Roman" pitchFamily="18" charset="0"/>
                <a:cs typeface="Times New Roman" pitchFamily="18" charset="0"/>
              </a:rPr>
              <a:t>surrounding the </a:t>
            </a:r>
            <a:r>
              <a:rPr lang="en-US" sz="2400" dirty="0">
                <a:latin typeface="Times New Roman" pitchFamily="18" charset="0"/>
                <a:cs typeface="Times New Roman" pitchFamily="18" charset="0"/>
              </a:rPr>
              <a:t>earth. It protects the earth from the hostile environment of outer </a:t>
            </a:r>
            <a:r>
              <a:rPr lang="en-US" sz="2400" dirty="0" smtClean="0">
                <a:latin typeface="Times New Roman" pitchFamily="18" charset="0"/>
                <a:cs typeface="Times New Roman" pitchFamily="18" charset="0"/>
              </a:rPr>
              <a:t>space.</a:t>
            </a:r>
          </a:p>
          <a:p>
            <a:pPr marL="457200" indent="-457200">
              <a:buFont typeface="Arial" pitchFamily="34" charset="0"/>
              <a:buChar char="•"/>
            </a:pPr>
            <a:r>
              <a:rPr lang="en-US" sz="2400" dirty="0" smtClean="0">
                <a:latin typeface="Times New Roman" pitchFamily="18" charset="0"/>
                <a:cs typeface="Times New Roman" pitchFamily="18" charset="0"/>
              </a:rPr>
              <a:t>It </a:t>
            </a:r>
            <a:r>
              <a:rPr lang="en-US" sz="2400" dirty="0">
                <a:latin typeface="Times New Roman" pitchFamily="18" charset="0"/>
                <a:cs typeface="Times New Roman" pitchFamily="18" charset="0"/>
              </a:rPr>
              <a:t>absorbs IR radiations emitted by the sun and reemitted from </a:t>
            </a:r>
            <a:r>
              <a:rPr lang="en-US" sz="2400" dirty="0" smtClean="0">
                <a:latin typeface="Times New Roman" pitchFamily="18" charset="0"/>
                <a:cs typeface="Times New Roman" pitchFamily="18" charset="0"/>
              </a:rPr>
              <a:t>the earth </a:t>
            </a:r>
            <a:r>
              <a:rPr lang="en-US" sz="2400" dirty="0">
                <a:latin typeface="Times New Roman" pitchFamily="18" charset="0"/>
                <a:cs typeface="Times New Roman" pitchFamily="18" charset="0"/>
              </a:rPr>
              <a:t>and thus controls the temperature of the </a:t>
            </a:r>
            <a:r>
              <a:rPr lang="en-US" sz="2400" dirty="0" smtClean="0">
                <a:latin typeface="Times New Roman" pitchFamily="18" charset="0"/>
                <a:cs typeface="Times New Roman" pitchFamily="18" charset="0"/>
              </a:rPr>
              <a:t>earth</a:t>
            </a:r>
          </a:p>
          <a:p>
            <a:pPr marL="457200" indent="-457200">
              <a:buFont typeface="Arial" pitchFamily="34" charset="0"/>
              <a:buChar char="•"/>
            </a:pPr>
            <a:r>
              <a:rPr lang="en-US" sz="2400" dirty="0" smtClean="0">
                <a:latin typeface="Times New Roman" pitchFamily="18" charset="0"/>
                <a:cs typeface="Times New Roman" pitchFamily="18" charset="0"/>
              </a:rPr>
              <a:t>It </a:t>
            </a:r>
            <a:r>
              <a:rPr lang="en-US" sz="2400" dirty="0">
                <a:latin typeface="Times New Roman" pitchFamily="18" charset="0"/>
                <a:cs typeface="Times New Roman" pitchFamily="18" charset="0"/>
              </a:rPr>
              <a:t>allows transmission of </a:t>
            </a:r>
            <a:r>
              <a:rPr lang="en-US" sz="2400" dirty="0" err="1">
                <a:latin typeface="Times New Roman" pitchFamily="18" charset="0"/>
                <a:cs typeface="Times New Roman" pitchFamily="18" charset="0"/>
              </a:rPr>
              <a:t>signicant</a:t>
            </a:r>
            <a:r>
              <a:rPr lang="en-US" sz="2400" dirty="0">
                <a:latin typeface="Times New Roman" pitchFamily="18" charset="0"/>
                <a:cs typeface="Times New Roman" pitchFamily="18" charset="0"/>
              </a:rPr>
              <a:t> amounts of radiation only in </a:t>
            </a:r>
            <a:r>
              <a:rPr lang="en-US" sz="2400" dirty="0" smtClean="0">
                <a:latin typeface="Times New Roman" pitchFamily="18" charset="0"/>
                <a:cs typeface="Times New Roman" pitchFamily="18" charset="0"/>
              </a:rPr>
              <a:t>the regions </a:t>
            </a:r>
            <a:r>
              <a:rPr lang="en-US" sz="2400" dirty="0">
                <a:latin typeface="Times New Roman" pitchFamily="18" charset="0"/>
                <a:cs typeface="Times New Roman" pitchFamily="18" charset="0"/>
              </a:rPr>
              <a:t>of 300 { 2500 nm (near UV, Visible, and near IR) and 0.01 { </a:t>
            </a:r>
            <a:r>
              <a:rPr lang="en-US" sz="2400" dirty="0" smtClean="0">
                <a:latin typeface="Times New Roman" pitchFamily="18" charset="0"/>
                <a:cs typeface="Times New Roman" pitchFamily="18" charset="0"/>
              </a:rPr>
              <a:t>40 meters </a:t>
            </a:r>
            <a:r>
              <a:rPr lang="en-US" sz="2400" dirty="0">
                <a:latin typeface="Times New Roman" pitchFamily="18" charset="0"/>
                <a:cs typeface="Times New Roman" pitchFamily="18" charset="0"/>
              </a:rPr>
              <a:t>(radio waves). </a:t>
            </a:r>
            <a:r>
              <a:rPr lang="en-US" sz="2400" dirty="0" err="1">
                <a:latin typeface="Times New Roman" pitchFamily="18" charset="0"/>
                <a:cs typeface="Times New Roman" pitchFamily="18" charset="0"/>
              </a:rPr>
              <a:t>i.e</a:t>
            </a:r>
            <a:r>
              <a:rPr lang="en-US" sz="2400" dirty="0">
                <a:latin typeface="Times New Roman" pitchFamily="18" charset="0"/>
                <a:cs typeface="Times New Roman" pitchFamily="18" charset="0"/>
              </a:rPr>
              <a:t> it </a:t>
            </a:r>
            <a:r>
              <a:rPr lang="en-US" sz="2400" dirty="0" err="1">
                <a:latin typeface="Times New Roman" pitchFamily="18" charset="0"/>
                <a:cs typeface="Times New Roman" pitchFamily="18" charset="0"/>
              </a:rPr>
              <a:t>lters</a:t>
            </a:r>
            <a:r>
              <a:rPr lang="en-US" sz="2400" dirty="0">
                <a:latin typeface="Times New Roman" pitchFamily="18" charset="0"/>
                <a:cs typeface="Times New Roman" pitchFamily="18" charset="0"/>
              </a:rPr>
              <a:t> tissue damaging UV radiation below </a:t>
            </a:r>
            <a:r>
              <a:rPr lang="en-US" sz="2400" dirty="0" smtClean="0">
                <a:latin typeface="Times New Roman" pitchFamily="18" charset="0"/>
                <a:cs typeface="Times New Roman" pitchFamily="18" charset="0"/>
              </a:rPr>
              <a:t>300 nm.</a:t>
            </a:r>
          </a:p>
          <a:p>
            <a:pPr marL="457200" indent="-457200">
              <a:buFont typeface="Arial" pitchFamily="34" charset="0"/>
              <a:buChar char="•"/>
            </a:pPr>
            <a:r>
              <a:rPr lang="en-US" sz="2400" dirty="0" smtClean="0">
                <a:latin typeface="Times New Roman" pitchFamily="18" charset="0"/>
                <a:cs typeface="Times New Roman" pitchFamily="18" charset="0"/>
              </a:rPr>
              <a:t>It </a:t>
            </a:r>
            <a:r>
              <a:rPr lang="en-US" sz="2400" dirty="0">
                <a:latin typeface="Times New Roman" pitchFamily="18" charset="0"/>
                <a:cs typeface="Times New Roman" pitchFamily="18" charset="0"/>
              </a:rPr>
              <a:t>acts as a source for CO</a:t>
            </a:r>
            <a:r>
              <a:rPr lang="en-US" sz="2400" baseline="-25000" dirty="0">
                <a:latin typeface="Times New Roman" pitchFamily="18" charset="0"/>
                <a:cs typeface="Times New Roman" pitchFamily="18" charset="0"/>
              </a:rPr>
              <a:t>2</a:t>
            </a:r>
            <a:r>
              <a:rPr lang="en-US" sz="2400" dirty="0">
                <a:latin typeface="Times New Roman" pitchFamily="18" charset="0"/>
                <a:cs typeface="Times New Roman" pitchFamily="18" charset="0"/>
              </a:rPr>
              <a:t> for plant photosynthesis and O2 for </a:t>
            </a:r>
            <a:r>
              <a:rPr lang="en-US" sz="2400" dirty="0" smtClean="0">
                <a:latin typeface="Times New Roman" pitchFamily="18" charset="0"/>
                <a:cs typeface="Times New Roman" pitchFamily="18" charset="0"/>
              </a:rPr>
              <a:t>respiration</a:t>
            </a:r>
          </a:p>
          <a:p>
            <a:pPr marL="457200" indent="-457200">
              <a:buFont typeface="Arial" pitchFamily="34" charset="0"/>
              <a:buChar char="•"/>
            </a:pPr>
            <a:r>
              <a:rPr lang="en-US" sz="2400" dirty="0" smtClean="0">
                <a:latin typeface="Times New Roman" pitchFamily="18" charset="0"/>
                <a:cs typeface="Times New Roman" pitchFamily="18" charset="0"/>
              </a:rPr>
              <a:t>It </a:t>
            </a:r>
            <a:r>
              <a:rPr lang="en-US" sz="2400" dirty="0">
                <a:latin typeface="Times New Roman" pitchFamily="18" charset="0"/>
                <a:cs typeface="Times New Roman" pitchFamily="18" charset="0"/>
              </a:rPr>
              <a:t>acts as a source for N</a:t>
            </a:r>
            <a:r>
              <a:rPr lang="en-US" sz="2400" baseline="-25000" dirty="0">
                <a:latin typeface="Times New Roman" pitchFamily="18" charset="0"/>
                <a:cs typeface="Times New Roman" pitchFamily="18" charset="0"/>
              </a:rPr>
              <a:t>2</a:t>
            </a:r>
            <a:r>
              <a:rPr lang="en-US" sz="2400" dirty="0">
                <a:latin typeface="Times New Roman" pitchFamily="18" charset="0"/>
                <a:cs typeface="Times New Roman" pitchFamily="18" charset="0"/>
              </a:rPr>
              <a:t> for nitrogen </a:t>
            </a:r>
            <a:r>
              <a:rPr lang="en-US" sz="2400" dirty="0" err="1">
                <a:latin typeface="Times New Roman" pitchFamily="18" charset="0"/>
                <a:cs typeface="Times New Roman" pitchFamily="18" charset="0"/>
              </a:rPr>
              <a:t>xing</a:t>
            </a:r>
            <a:r>
              <a:rPr lang="en-US" sz="2400" dirty="0">
                <a:latin typeface="Times New Roman" pitchFamily="18" charset="0"/>
                <a:cs typeface="Times New Roman" pitchFamily="18" charset="0"/>
              </a:rPr>
              <a:t> bacteria and </a:t>
            </a:r>
            <a:r>
              <a:rPr lang="en-US" sz="2400" dirty="0" smtClean="0">
                <a:latin typeface="Times New Roman" pitchFamily="18" charset="0"/>
                <a:cs typeface="Times New Roman" pitchFamily="18" charset="0"/>
              </a:rPr>
              <a:t>ammonia producing </a:t>
            </a:r>
            <a:r>
              <a:rPr lang="en-US" sz="2400" dirty="0">
                <a:latin typeface="Times New Roman" pitchFamily="18" charset="0"/>
                <a:cs typeface="Times New Roman" pitchFamily="18" charset="0"/>
              </a:rPr>
              <a:t>plants.</a:t>
            </a:r>
          </a:p>
          <a:p>
            <a:r>
              <a:rPr lang="en-US" sz="2400" dirty="0">
                <a:latin typeface="Times New Roman" pitchFamily="18" charset="0"/>
                <a:cs typeface="Times New Roman" pitchFamily="18" charset="0"/>
              </a:rPr>
              <a:t> The atmosphere transports water from ocean to land</a:t>
            </a:r>
            <a:r>
              <a:rPr lang="en-US" sz="2800" dirty="0"/>
              <a:t>.</a:t>
            </a:r>
          </a:p>
        </p:txBody>
      </p:sp>
    </p:spTree>
    <p:extLst>
      <p:ext uri="{BB962C8B-B14F-4D97-AF65-F5344CB8AC3E}">
        <p14:creationId xmlns:p14="http://schemas.microsoft.com/office/powerpoint/2010/main" val="2259512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115" y="0"/>
            <a:ext cx="7903336" cy="795270"/>
          </a:xfrm>
        </p:spPr>
        <p:txBody>
          <a:bodyPr>
            <a:normAutofit fontScale="90000"/>
          </a:bodyPr>
          <a:lstStyle/>
          <a:p>
            <a:r>
              <a:rPr lang="en-US" dirty="0"/>
              <a:t>Hydrosphere:</a:t>
            </a:r>
          </a:p>
        </p:txBody>
      </p:sp>
      <p:sp>
        <p:nvSpPr>
          <p:cNvPr id="3" name="Content Placeholder 2"/>
          <p:cNvSpPr>
            <a:spLocks noGrp="1"/>
          </p:cNvSpPr>
          <p:nvPr>
            <p:ph idx="1"/>
          </p:nvPr>
        </p:nvSpPr>
        <p:spPr>
          <a:xfrm>
            <a:off x="364901" y="866534"/>
            <a:ext cx="10972800" cy="4389120"/>
          </a:xfrm>
        </p:spPr>
        <p:txBody>
          <a:bodyPr>
            <a:noAutofit/>
          </a:bodyPr>
          <a:lstStyle/>
          <a:p>
            <a:r>
              <a:rPr lang="en-US" sz="2000" dirty="0" smtClean="0"/>
              <a:t>The </a:t>
            </a:r>
            <a:r>
              <a:rPr lang="en-US" sz="2000" dirty="0"/>
              <a:t>hydrosphere is a collective term given to all </a:t>
            </a:r>
            <a:r>
              <a:rPr lang="en-US" sz="2000" dirty="0" err="1" smtClean="0"/>
              <a:t>dierent</a:t>
            </a:r>
            <a:r>
              <a:rPr lang="en-US" sz="2000" dirty="0"/>
              <a:t> </a:t>
            </a:r>
            <a:r>
              <a:rPr lang="en-US" sz="2000" dirty="0" smtClean="0"/>
              <a:t>forms </a:t>
            </a:r>
            <a:r>
              <a:rPr lang="en-US" sz="2000" dirty="0"/>
              <a:t>of water.</a:t>
            </a:r>
          </a:p>
          <a:p>
            <a:r>
              <a:rPr lang="en-US" sz="2000" dirty="0"/>
              <a:t>It includes all types of water resources such as oceans, seas, rivers, lakes,</a:t>
            </a:r>
          </a:p>
          <a:p>
            <a:r>
              <a:rPr lang="en-US" sz="2000" dirty="0"/>
              <a:t>streams, reservoirs, glaciers and ground waters.</a:t>
            </a:r>
          </a:p>
          <a:p>
            <a:r>
              <a:rPr lang="en-US" sz="2000" dirty="0"/>
              <a:t>It covers more than 75 % of the earth surface.</a:t>
            </a:r>
          </a:p>
          <a:p>
            <a:pPr marL="0" indent="0">
              <a:buNone/>
            </a:pPr>
            <a:r>
              <a:rPr lang="en-US" sz="2000" b="1" dirty="0">
                <a:latin typeface="Times New Roman" pitchFamily="18" charset="0"/>
                <a:cs typeface="Times New Roman" pitchFamily="18" charset="0"/>
              </a:rPr>
              <a:t>Lithosphere: </a:t>
            </a:r>
            <a:r>
              <a:rPr lang="en-US" sz="2000" dirty="0"/>
              <a:t>The earth is divided in to layers.</a:t>
            </a:r>
          </a:p>
          <a:p>
            <a:r>
              <a:rPr lang="en-US" sz="2000" dirty="0"/>
              <a:t>Crust: The crust is the earth's outer skin that is accessible to human.</a:t>
            </a:r>
          </a:p>
          <a:p>
            <a:r>
              <a:rPr lang="en-US" sz="2000" dirty="0"/>
              <a:t>The crust consists of rocks and soil of which the latter is the important </a:t>
            </a:r>
            <a:r>
              <a:rPr lang="en-US" sz="2000" dirty="0" smtClean="0"/>
              <a:t>part of </a:t>
            </a:r>
            <a:r>
              <a:rPr lang="en-US" sz="2000" dirty="0"/>
              <a:t>lithosphere.</a:t>
            </a:r>
          </a:p>
          <a:p>
            <a:r>
              <a:rPr lang="en-US" sz="2000" dirty="0"/>
              <a:t>Mantle: It is the middle layer of the earth and is made up of </a:t>
            </a:r>
            <a:r>
              <a:rPr lang="en-US" sz="2000" dirty="0" err="1" smtClean="0"/>
              <a:t>dierent</a:t>
            </a:r>
            <a:r>
              <a:rPr lang="en-US" sz="2000" dirty="0"/>
              <a:t> </a:t>
            </a:r>
            <a:r>
              <a:rPr lang="en-US" sz="2000" dirty="0" smtClean="0"/>
              <a:t>types </a:t>
            </a:r>
            <a:r>
              <a:rPr lang="en-US" sz="2000" dirty="0"/>
              <a:t>of rocks (Igneous, sedimentary and metamorphic)</a:t>
            </a:r>
          </a:p>
          <a:p>
            <a:r>
              <a:rPr lang="en-US" sz="2000" dirty="0"/>
              <a:t>Core: It is the innermost geological layer of the Earth. It is primarily </a:t>
            </a:r>
            <a:r>
              <a:rPr lang="en-US" sz="2000" dirty="0" err="1"/>
              <a:t>asolid</a:t>
            </a:r>
            <a:r>
              <a:rPr lang="en-US" sz="2000" dirty="0"/>
              <a:t> ball of rocks and minerals.</a:t>
            </a:r>
          </a:p>
          <a:p>
            <a:r>
              <a:rPr lang="en-US" sz="2000" dirty="0"/>
              <a:t>The lithosphere consists of upper mantle and the crust.</a:t>
            </a:r>
          </a:p>
          <a:p>
            <a:r>
              <a:rPr lang="en-US" sz="2000" b="1" dirty="0">
                <a:latin typeface="Times New Roman" pitchFamily="18" charset="0"/>
                <a:cs typeface="Times New Roman" pitchFamily="18" charset="0"/>
              </a:rPr>
              <a:t>Biosphere: </a:t>
            </a:r>
            <a:endParaRPr lang="en-US" sz="2000" b="1" dirty="0" smtClean="0">
              <a:latin typeface="Times New Roman" pitchFamily="18" charset="0"/>
              <a:cs typeface="Times New Roman" pitchFamily="18" charset="0"/>
            </a:endParaRPr>
          </a:p>
          <a:p>
            <a:r>
              <a:rPr lang="en-US" sz="2000" dirty="0" smtClean="0"/>
              <a:t>The </a:t>
            </a:r>
            <a:r>
              <a:rPr lang="en-US" sz="2000" dirty="0"/>
              <a:t>biosphere or ecosphere is a global ecosystem composed </a:t>
            </a:r>
            <a:r>
              <a:rPr lang="en-US" sz="2000" dirty="0" smtClean="0"/>
              <a:t>of living </a:t>
            </a:r>
            <a:r>
              <a:rPr lang="en-US" sz="2000" dirty="0"/>
              <a:t>organisms (biota) and the abiotic (nonliving) factors from which </a:t>
            </a:r>
            <a:r>
              <a:rPr lang="en-US" sz="2000" dirty="0" smtClean="0"/>
              <a:t>they derive </a:t>
            </a:r>
            <a:r>
              <a:rPr lang="en-US" sz="2000" dirty="0"/>
              <a:t>energy and nutrients.</a:t>
            </a:r>
          </a:p>
          <a:p>
            <a:r>
              <a:rPr lang="en-US" sz="2000" dirty="0"/>
              <a:t>It extends from 2 </a:t>
            </a:r>
            <a:r>
              <a:rPr lang="en-US" sz="2000" dirty="0" err="1"/>
              <a:t>kilometres</a:t>
            </a:r>
            <a:r>
              <a:rPr lang="en-US" sz="2000" dirty="0"/>
              <a:t> into the atmosphere t</a:t>
            </a:r>
          </a:p>
        </p:txBody>
      </p:sp>
    </p:spTree>
    <p:extLst>
      <p:ext uri="{BB962C8B-B14F-4D97-AF65-F5344CB8AC3E}">
        <p14:creationId xmlns:p14="http://schemas.microsoft.com/office/powerpoint/2010/main" val="1951886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structure of atmosphere</a:t>
            </a:r>
          </a:p>
        </p:txBody>
      </p:sp>
      <p:sp>
        <p:nvSpPr>
          <p:cNvPr id="3" name="Content Placeholder 2"/>
          <p:cNvSpPr>
            <a:spLocks noGrp="1"/>
          </p:cNvSpPr>
          <p:nvPr>
            <p:ph idx="1"/>
          </p:nvPr>
        </p:nvSpPr>
        <p:spPr/>
        <p:txBody>
          <a:bodyPr/>
          <a:lstStyle/>
          <a:p>
            <a:endParaRPr lang="en-US" dirty="0"/>
          </a:p>
          <a:p>
            <a:r>
              <a:rPr lang="en-US" dirty="0"/>
              <a:t>Troposphere</a:t>
            </a:r>
          </a:p>
          <a:p>
            <a:r>
              <a:rPr lang="en-US" dirty="0"/>
              <a:t> The bottom layer of the atmosphere that stretches about 11 Km</a:t>
            </a:r>
          </a:p>
          <a:p>
            <a:r>
              <a:rPr lang="en-US" dirty="0"/>
              <a:t> Contains 75 % of the air</a:t>
            </a:r>
          </a:p>
          <a:p>
            <a:r>
              <a:rPr lang="en-US" dirty="0"/>
              <a:t> Temperature decreases with altitude</a:t>
            </a:r>
          </a:p>
          <a:p>
            <a:r>
              <a:rPr lang="en-US" dirty="0"/>
              <a:t> Storms and rainfall take place</a:t>
            </a:r>
          </a:p>
          <a:p>
            <a:r>
              <a:rPr lang="en-US" dirty="0"/>
              <a:t> Made up of mostly N2 &amp; </a:t>
            </a:r>
            <a:r>
              <a:rPr lang="en-US" dirty="0" smtClean="0"/>
              <a:t>O2</a:t>
            </a:r>
            <a:endParaRPr lang="en-US" dirty="0"/>
          </a:p>
        </p:txBody>
      </p:sp>
    </p:spTree>
    <p:extLst>
      <p:ext uri="{BB962C8B-B14F-4D97-AF65-F5344CB8AC3E}">
        <p14:creationId xmlns:p14="http://schemas.microsoft.com/office/powerpoint/2010/main" val="411728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Stratosphere</a:t>
            </a:r>
            <a:br>
              <a:rPr lang="en-US" dirty="0"/>
            </a:br>
            <a:endParaRPr lang="en-US" dirty="0"/>
          </a:p>
        </p:txBody>
      </p:sp>
      <p:sp>
        <p:nvSpPr>
          <p:cNvPr id="3" name="Content Placeholder 2"/>
          <p:cNvSpPr>
            <a:spLocks noGrp="1"/>
          </p:cNvSpPr>
          <p:nvPr>
            <p:ph idx="1"/>
          </p:nvPr>
        </p:nvSpPr>
        <p:spPr/>
        <p:txBody>
          <a:bodyPr/>
          <a:lstStyle/>
          <a:p>
            <a:r>
              <a:rPr lang="en-US" dirty="0" smtClean="0"/>
              <a:t>The </a:t>
            </a:r>
            <a:r>
              <a:rPr lang="en-US" dirty="0"/>
              <a:t>second layer of the atmosphere that extends up to 50km.</a:t>
            </a:r>
          </a:p>
          <a:p>
            <a:r>
              <a:rPr lang="en-US" dirty="0"/>
              <a:t> Contains 24 % of the air</a:t>
            </a:r>
          </a:p>
          <a:p>
            <a:r>
              <a:rPr lang="en-US" dirty="0"/>
              <a:t> Temperature increases with altitude</a:t>
            </a:r>
          </a:p>
          <a:p>
            <a:r>
              <a:rPr lang="en-US" dirty="0"/>
              <a:t> Contains ozone (O3) layer that protects us from harmful ultraviolet </a:t>
            </a:r>
            <a:r>
              <a:rPr lang="en-US" dirty="0" smtClean="0"/>
              <a:t>rays</a:t>
            </a:r>
          </a:p>
          <a:p>
            <a:pPr marL="0" indent="0">
              <a:buNone/>
            </a:pPr>
            <a:r>
              <a:rPr lang="en-US" b="1" dirty="0"/>
              <a:t>Mesosphere</a:t>
            </a:r>
          </a:p>
          <a:p>
            <a:r>
              <a:rPr lang="en-US" dirty="0"/>
              <a:t> The third layer of the atmosphere that extends up to 80 km.</a:t>
            </a:r>
          </a:p>
          <a:p>
            <a:r>
              <a:rPr lang="en-US" dirty="0"/>
              <a:t> Temperature decreases with altitude</a:t>
            </a:r>
          </a:p>
          <a:p>
            <a:r>
              <a:rPr lang="en-US" dirty="0"/>
              <a:t> The coldest layer</a:t>
            </a:r>
          </a:p>
          <a:p>
            <a:r>
              <a:rPr lang="en-US" dirty="0"/>
              <a:t> Here most meteors burn up</a:t>
            </a:r>
          </a:p>
        </p:txBody>
      </p:sp>
    </p:spTree>
    <p:extLst>
      <p:ext uri="{BB962C8B-B14F-4D97-AF65-F5344CB8AC3E}">
        <p14:creationId xmlns:p14="http://schemas.microsoft.com/office/powerpoint/2010/main" val="1190833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990" y="431321"/>
            <a:ext cx="7300823" cy="1143000"/>
          </a:xfrm>
        </p:spPr>
        <p:txBody>
          <a:bodyPr/>
          <a:lstStyle/>
          <a:p>
            <a:r>
              <a:rPr lang="en-US" dirty="0" smtClean="0"/>
              <a:t>Contents </a:t>
            </a:r>
            <a:endParaRPr lang="en-US" dirty="0"/>
          </a:p>
        </p:txBody>
      </p:sp>
      <p:sp>
        <p:nvSpPr>
          <p:cNvPr id="3" name="Content Placeholder 2"/>
          <p:cNvSpPr>
            <a:spLocks noGrp="1"/>
          </p:cNvSpPr>
          <p:nvPr>
            <p:ph idx="1"/>
          </p:nvPr>
        </p:nvSpPr>
        <p:spPr/>
        <p:txBody>
          <a:bodyPr>
            <a:normAutofit/>
          </a:bodyPr>
          <a:lstStyle/>
          <a:p>
            <a:r>
              <a:rPr lang="en-US" sz="2800" dirty="0" smtClean="0"/>
              <a:t>Introduction</a:t>
            </a:r>
          </a:p>
          <a:p>
            <a:r>
              <a:rPr lang="en-US" sz="2800" dirty="0" smtClean="0"/>
              <a:t>Objectives of Environmental Studies</a:t>
            </a:r>
          </a:p>
          <a:p>
            <a:r>
              <a:rPr lang="en-US" sz="2800" dirty="0" smtClean="0"/>
              <a:t>Guiding principles of environmental education</a:t>
            </a:r>
          </a:p>
          <a:p>
            <a:r>
              <a:rPr lang="en-US" sz="2800" dirty="0" smtClean="0"/>
              <a:t>Scope of environmental studies</a:t>
            </a:r>
          </a:p>
          <a:p>
            <a:r>
              <a:rPr lang="en-US" sz="2800" dirty="0" smtClean="0"/>
              <a:t>Importance’s of environmental studies</a:t>
            </a:r>
          </a:p>
          <a:p>
            <a:r>
              <a:rPr lang="en-US" sz="2800" dirty="0" smtClean="0"/>
              <a:t> Major environmental issues</a:t>
            </a:r>
            <a:br>
              <a:rPr lang="en-US" sz="2800" dirty="0" smtClean="0"/>
            </a:br>
            <a:r>
              <a:rPr lang="en-US" sz="2800" dirty="0" smtClean="0"/>
              <a:t/>
            </a:r>
            <a:br>
              <a:rPr lang="en-US" sz="2800" dirty="0" smtClean="0"/>
            </a:br>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Thermosphere (ionosphere and exosphere)</a:t>
            </a:r>
            <a:br>
              <a:rPr lang="en-US" dirty="0"/>
            </a:br>
            <a:endParaRPr lang="en-US" dirty="0"/>
          </a:p>
        </p:txBody>
      </p:sp>
      <p:sp>
        <p:nvSpPr>
          <p:cNvPr id="3" name="Content Placeholder 2"/>
          <p:cNvSpPr>
            <a:spLocks noGrp="1"/>
          </p:cNvSpPr>
          <p:nvPr>
            <p:ph idx="1"/>
          </p:nvPr>
        </p:nvSpPr>
        <p:spPr/>
        <p:txBody>
          <a:bodyPr/>
          <a:lstStyle/>
          <a:p>
            <a:r>
              <a:rPr lang="en-US" dirty="0" smtClean="0"/>
              <a:t>The </a:t>
            </a:r>
            <a:r>
              <a:rPr lang="en-US" dirty="0"/>
              <a:t>fourth layer of the atmosphere that stretches about 1000 km.</a:t>
            </a:r>
          </a:p>
          <a:p>
            <a:r>
              <a:rPr lang="en-US" dirty="0"/>
              <a:t> The hottest layer due to the ions (H+ and He􀀀) that directly </a:t>
            </a:r>
            <a:r>
              <a:rPr lang="en-US" dirty="0" smtClean="0"/>
              <a:t>absorb the </a:t>
            </a:r>
            <a:r>
              <a:rPr lang="en-US" dirty="0"/>
              <a:t>sun's radiation</a:t>
            </a:r>
          </a:p>
          <a:p>
            <a:r>
              <a:rPr lang="en-US" dirty="0"/>
              <a:t> Temperature increases with altitude</a:t>
            </a:r>
          </a:p>
          <a:p>
            <a:r>
              <a:rPr lang="en-US" dirty="0"/>
              <a:t> Where radio waves are </a:t>
            </a:r>
            <a:r>
              <a:rPr lang="en-US" dirty="0" smtClean="0"/>
              <a:t>reflected</a:t>
            </a:r>
            <a:r>
              <a:rPr lang="en-US" dirty="0"/>
              <a:t>.</a:t>
            </a:r>
          </a:p>
          <a:p>
            <a:pPr marL="0" indent="0">
              <a:buNone/>
            </a:pPr>
            <a:endParaRPr lang="en-US" dirty="0"/>
          </a:p>
        </p:txBody>
      </p:sp>
    </p:spTree>
    <p:extLst>
      <p:ext uri="{BB962C8B-B14F-4D97-AF65-F5344CB8AC3E}">
        <p14:creationId xmlns:p14="http://schemas.microsoft.com/office/powerpoint/2010/main" val="3224199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812" y="0"/>
            <a:ext cx="10972800" cy="1143000"/>
          </a:xfrm>
        </p:spPr>
        <p:txBody>
          <a:bodyPr/>
          <a:lstStyle/>
          <a:p>
            <a:r>
              <a:rPr lang="en-US" dirty="0"/>
              <a:t>Vertical structure of atmosphere</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0165" y="1099330"/>
            <a:ext cx="6555346" cy="5535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8974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www.msnava.com/wp-content/uploads/2012/11/866730_thank_you.jpg">
            <a:extLst>
              <a:ext uri="{FF2B5EF4-FFF2-40B4-BE49-F238E27FC236}">
                <a16:creationId xmlns:a16="http://schemas.microsoft.com/office/drawing/2014/main" xmlns="" id="{0C10345C-6F45-4465-B1D0-4ABAF2539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tx2">
              <a:lumMod val="60000"/>
              <a:lumOff val="40000"/>
            </a:schemeClr>
          </a:solidFill>
          <a:ln>
            <a:solidFill>
              <a:schemeClr val="tx2">
                <a:lumMod val="60000"/>
                <a:lumOff val="40000"/>
              </a:schemeClr>
            </a:solidFill>
          </a:ln>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8061" y="1461027"/>
            <a:ext cx="10972800" cy="4389120"/>
          </a:xfrm>
        </p:spPr>
        <p:txBody>
          <a:bodyPr>
            <a:normAutofit/>
          </a:bodyPr>
          <a:lstStyle/>
          <a:p>
            <a:r>
              <a:rPr lang="en-US" dirty="0" smtClean="0"/>
              <a:t>The word ‘Environment’ is derived from the French word ‘</a:t>
            </a:r>
            <a:r>
              <a:rPr lang="en-US" dirty="0" err="1" smtClean="0">
                <a:solidFill>
                  <a:srgbClr val="FF0000"/>
                </a:solidFill>
              </a:rPr>
              <a:t>Environner</a:t>
            </a:r>
            <a:r>
              <a:rPr lang="en-US" dirty="0" smtClean="0">
                <a:solidFill>
                  <a:srgbClr val="FF0000"/>
                </a:solidFill>
              </a:rPr>
              <a:t>’ </a:t>
            </a:r>
            <a:r>
              <a:rPr lang="en-US" dirty="0" smtClean="0"/>
              <a:t>which </a:t>
            </a:r>
            <a:r>
              <a:rPr lang="en-US" dirty="0" smtClean="0">
                <a:solidFill>
                  <a:srgbClr val="FF0000"/>
                </a:solidFill>
              </a:rPr>
              <a:t>means to encircle, around or surround</a:t>
            </a:r>
          </a:p>
          <a:p>
            <a:r>
              <a:rPr lang="en-US" b="1" dirty="0" smtClean="0">
                <a:solidFill>
                  <a:srgbClr val="3333FF"/>
                </a:solidFill>
              </a:rPr>
              <a:t>Environment: </a:t>
            </a:r>
            <a:r>
              <a:rPr lang="en-US" dirty="0" smtClean="0"/>
              <a:t>The circumstances and conditions surround and affect/ influence the growth and development of a organism.</a:t>
            </a:r>
          </a:p>
          <a:p>
            <a:r>
              <a:rPr lang="en-US" dirty="0" smtClean="0"/>
              <a:t>Environment is the sum total of land, water, air, interrelationships among themselves and also with the human beings and other living organisms</a:t>
            </a:r>
          </a:p>
          <a:p>
            <a:r>
              <a:rPr lang="en-US" dirty="0" smtClean="0"/>
              <a:t>2. </a:t>
            </a:r>
            <a:r>
              <a:rPr lang="en-US" dirty="0" smtClean="0">
                <a:solidFill>
                  <a:srgbClr val="3333FF"/>
                </a:solidFill>
              </a:rPr>
              <a:t>Douglas and Holland</a:t>
            </a:r>
            <a:r>
              <a:rPr lang="en-US" dirty="0" smtClean="0"/>
              <a:t> defined that ‘The term environment is used to describe, in aggregate, all the external forces, influences and conditions, which affect the life, nature, </a:t>
            </a:r>
            <a:r>
              <a:rPr lang="en-US" dirty="0" err="1" smtClean="0"/>
              <a:t>behaviour</a:t>
            </a:r>
            <a:r>
              <a:rPr lang="en-US" dirty="0" smtClean="0"/>
              <a:t> and the growth, development and maturity of living organisms’.</a:t>
            </a:r>
          </a:p>
          <a:p>
            <a:endParaRPr lang="en-US" dirty="0"/>
          </a:p>
        </p:txBody>
      </p:sp>
      <p:sp>
        <p:nvSpPr>
          <p:cNvPr id="4" name="Rectangle 3"/>
          <p:cNvSpPr/>
          <p:nvPr/>
        </p:nvSpPr>
        <p:spPr>
          <a:xfrm>
            <a:off x="3906304" y="259597"/>
            <a:ext cx="3316292" cy="646331"/>
          </a:xfrm>
          <a:prstGeom prst="rect">
            <a:avLst/>
          </a:prstGeom>
        </p:spPr>
        <p:txBody>
          <a:bodyPr wrap="none">
            <a:spAutoFit/>
          </a:bodyPr>
          <a:lstStyle/>
          <a:p>
            <a:pPr lvl="1">
              <a:buNone/>
            </a:pPr>
            <a:r>
              <a:rPr lang="en-US" sz="3600" dirty="0" smtClean="0"/>
              <a:t>Introduction </a:t>
            </a:r>
          </a:p>
        </p:txBody>
      </p:sp>
      <p:pic>
        <p:nvPicPr>
          <p:cNvPr id="6" name="Content Placeholder 3">
            <a:extLst>
              <a:ext uri="{FF2B5EF4-FFF2-40B4-BE49-F238E27FC236}">
                <a16:creationId xmlns:a16="http://schemas.microsoft.com/office/drawing/2014/main" xmlns="" id="{7239E879-E5D8-4454-9C80-C948A59E8057}"/>
              </a:ext>
            </a:extLst>
          </p:cNvPr>
          <p:cNvPicPr>
            <a:picLocks noChangeAspect="1"/>
          </p:cNvPicPr>
          <p:nvPr/>
        </p:nvPicPr>
        <p:blipFill>
          <a:blip r:embed="rId2"/>
          <a:srcRect l="20690" t="22547" r="20690" b="12526"/>
          <a:stretch>
            <a:fillRect/>
          </a:stretch>
        </p:blipFill>
        <p:spPr>
          <a:xfrm>
            <a:off x="9385541" y="-1"/>
            <a:ext cx="2806460" cy="156138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652" y="543465"/>
            <a:ext cx="6248401" cy="751533"/>
          </a:xfrm>
        </p:spPr>
        <p:txBody>
          <a:bodyPr>
            <a:noAutofit/>
          </a:bodyPr>
          <a:lstStyle/>
          <a:p>
            <a:pPr lvl="1" algn="l" rtl="0">
              <a:spcBef>
                <a:spcPct val="0"/>
              </a:spcBef>
            </a:pPr>
            <a:r>
              <a:rPr lang="en-US" sz="4400" dirty="0" smtClean="0">
                <a:solidFill>
                  <a:srgbClr val="FF0000"/>
                </a:solidFill>
              </a:rPr>
              <a:t>Introduction </a:t>
            </a:r>
            <a:br>
              <a:rPr lang="en-US" sz="4400" dirty="0" smtClean="0">
                <a:solidFill>
                  <a:srgbClr val="FF0000"/>
                </a:solidFill>
              </a:rPr>
            </a:br>
            <a:endParaRPr lang="en-US" sz="4400" dirty="0">
              <a:solidFill>
                <a:srgbClr val="FF0000"/>
              </a:solidFill>
            </a:endParaRPr>
          </a:p>
        </p:txBody>
      </p:sp>
      <p:sp>
        <p:nvSpPr>
          <p:cNvPr id="3" name="Content Placeholder 2"/>
          <p:cNvSpPr>
            <a:spLocks noGrp="1"/>
          </p:cNvSpPr>
          <p:nvPr>
            <p:ph idx="1"/>
          </p:nvPr>
        </p:nvSpPr>
        <p:spPr>
          <a:xfrm>
            <a:off x="169652" y="1000666"/>
            <a:ext cx="10972800" cy="4012721"/>
          </a:xfrm>
        </p:spPr>
        <p:txBody>
          <a:bodyPr>
            <a:normAutofit/>
          </a:bodyPr>
          <a:lstStyle/>
          <a:p>
            <a:pPr>
              <a:buFont typeface="Arial" pitchFamily="34" charset="0"/>
              <a:buChar char="•"/>
            </a:pPr>
            <a:r>
              <a:rPr lang="en-US" dirty="0" smtClean="0">
                <a:solidFill>
                  <a:srgbClr val="3333FF"/>
                </a:solidFill>
              </a:rPr>
              <a:t>Environmental Science: </a:t>
            </a:r>
            <a:r>
              <a:rPr lang="en-US" dirty="0" smtClean="0"/>
              <a:t>is the interdisciplinary field and it is the study of the interactions among the physical, chemical and biological components of the Environment with a focus on environmental pollution and degradation.</a:t>
            </a:r>
          </a:p>
          <a:p>
            <a:endParaRPr lang="en-US" dirty="0"/>
          </a:p>
        </p:txBody>
      </p:sp>
      <p:sp>
        <p:nvSpPr>
          <p:cNvPr id="5" name="TextBox 4"/>
          <p:cNvSpPr txBox="1"/>
          <p:nvPr/>
        </p:nvSpPr>
        <p:spPr>
          <a:xfrm>
            <a:off x="301926" y="3243533"/>
            <a:ext cx="4028535" cy="2246769"/>
          </a:xfrm>
          <a:prstGeom prst="rect">
            <a:avLst/>
          </a:prstGeom>
          <a:solidFill>
            <a:schemeClr val="accent4">
              <a:lumMod val="20000"/>
              <a:lumOff val="80000"/>
            </a:schemeClr>
          </a:solidFill>
        </p:spPr>
        <p:txBody>
          <a:bodyPr wrap="square" rtlCol="0">
            <a:spAutoFit/>
          </a:bodyPr>
          <a:lstStyle/>
          <a:p>
            <a:pPr algn="just"/>
            <a:r>
              <a:rPr lang="en-US" sz="2000" dirty="0" smtClean="0">
                <a:solidFill>
                  <a:srgbClr val="3333FF"/>
                </a:solidFill>
                <a:latin typeface="Georgia" pitchFamily="18" charset="0"/>
                <a:ea typeface="Times New Roman" pitchFamily="18" charset="0"/>
                <a:cs typeface="Arial" pitchFamily="34" charset="0"/>
              </a:rPr>
              <a:t>The term ‘Ecology</a:t>
            </a:r>
            <a:r>
              <a:rPr lang="en-US" sz="2000" dirty="0" smtClean="0">
                <a:solidFill>
                  <a:srgbClr val="424142"/>
                </a:solidFill>
                <a:latin typeface="Georgia" pitchFamily="18" charset="0"/>
                <a:ea typeface="Times New Roman" pitchFamily="18" charset="0"/>
                <a:cs typeface="Arial" pitchFamily="34" charset="0"/>
              </a:rPr>
              <a:t>’ is derived from Greek word ‘</a:t>
            </a:r>
            <a:r>
              <a:rPr lang="en-US" sz="2000" dirty="0" err="1" smtClean="0">
                <a:solidFill>
                  <a:srgbClr val="FF0000"/>
                </a:solidFill>
                <a:latin typeface="Georgia" pitchFamily="18" charset="0"/>
                <a:ea typeface="Times New Roman" pitchFamily="18" charset="0"/>
                <a:cs typeface="Arial" pitchFamily="34" charset="0"/>
              </a:rPr>
              <a:t>Oekologue</a:t>
            </a:r>
            <a:r>
              <a:rPr lang="en-US" sz="2000" dirty="0" smtClean="0">
                <a:solidFill>
                  <a:srgbClr val="FF0000"/>
                </a:solidFill>
                <a:latin typeface="Georgia" pitchFamily="18" charset="0"/>
                <a:ea typeface="Times New Roman" pitchFamily="18" charset="0"/>
                <a:cs typeface="Arial" pitchFamily="34" charset="0"/>
              </a:rPr>
              <a:t>’ </a:t>
            </a:r>
            <a:r>
              <a:rPr lang="en-US" sz="2000" dirty="0" smtClean="0">
                <a:solidFill>
                  <a:srgbClr val="424142"/>
                </a:solidFill>
                <a:latin typeface="Georgia" pitchFamily="18" charset="0"/>
                <a:ea typeface="Times New Roman" pitchFamily="18" charset="0"/>
                <a:cs typeface="Arial" pitchFamily="34" charset="0"/>
              </a:rPr>
              <a:t>which is composed of two words:</a:t>
            </a:r>
            <a:endParaRPr lang="en-US" sz="2000" dirty="0" smtClean="0">
              <a:latin typeface="Arial" pitchFamily="34" charset="0"/>
              <a:ea typeface="Times New Roman" pitchFamily="18" charset="0"/>
              <a:cs typeface="Arial" pitchFamily="34" charset="0"/>
            </a:endParaRPr>
          </a:p>
          <a:p>
            <a:pPr lvl="0" algn="just" eaLnBrk="0" fontAlgn="base" hangingPunct="0">
              <a:spcBef>
                <a:spcPct val="0"/>
              </a:spcBef>
              <a:spcAft>
                <a:spcPct val="0"/>
              </a:spcAft>
            </a:pPr>
            <a:r>
              <a:rPr lang="en-US" sz="2000" dirty="0" smtClean="0">
                <a:solidFill>
                  <a:srgbClr val="424142"/>
                </a:solidFill>
                <a:latin typeface="Georgia" pitchFamily="18" charset="0"/>
                <a:ea typeface="Times New Roman" pitchFamily="18" charset="0"/>
                <a:cs typeface="Times New Roman" pitchFamily="18" charset="0"/>
              </a:rPr>
              <a:t>(a) </a:t>
            </a:r>
            <a:r>
              <a:rPr lang="en-US" sz="2000" dirty="0" smtClean="0">
                <a:solidFill>
                  <a:srgbClr val="424142"/>
                </a:solidFill>
                <a:latin typeface="Calibri"/>
                <a:ea typeface="Times New Roman" pitchFamily="18" charset="0"/>
                <a:cs typeface="Times New Roman" pitchFamily="18" charset="0"/>
              </a:rPr>
              <a:t>‘</a:t>
            </a:r>
            <a:r>
              <a:rPr lang="en-US" sz="2000" dirty="0" err="1" smtClean="0">
                <a:solidFill>
                  <a:srgbClr val="FF0000"/>
                </a:solidFill>
                <a:latin typeface="Georgia" pitchFamily="18" charset="0"/>
                <a:ea typeface="Times New Roman" pitchFamily="18" charset="0"/>
                <a:cs typeface="Times New Roman" pitchFamily="18" charset="0"/>
              </a:rPr>
              <a:t>Oekos</a:t>
            </a:r>
            <a:r>
              <a:rPr lang="en-US" sz="2000" dirty="0" smtClean="0">
                <a:solidFill>
                  <a:srgbClr val="FF0000"/>
                </a:solidFill>
                <a:latin typeface="Calibri"/>
                <a:ea typeface="Times New Roman" pitchFamily="18" charset="0"/>
                <a:cs typeface="Times New Roman" pitchFamily="18" charset="0"/>
              </a:rPr>
              <a:t>’</a:t>
            </a:r>
            <a:r>
              <a:rPr lang="en-US" sz="2000" dirty="0" smtClean="0">
                <a:solidFill>
                  <a:srgbClr val="FF0000"/>
                </a:solidFill>
                <a:latin typeface="Georgia" pitchFamily="18" charset="0"/>
                <a:ea typeface="Times New Roman" pitchFamily="18" charset="0"/>
                <a:cs typeface="Times New Roman" pitchFamily="18" charset="0"/>
              </a:rPr>
              <a:t> means surrounding</a:t>
            </a:r>
            <a:endParaRPr lang="en-US" sz="2000" dirty="0" smtClean="0">
              <a:solidFill>
                <a:srgbClr val="FF0000"/>
              </a:solidFill>
              <a:latin typeface="Arial" pitchFamily="34" charset="0"/>
              <a:ea typeface="Times New Roman" pitchFamily="18" charset="0"/>
              <a:cs typeface="Arial" pitchFamily="34" charset="0"/>
            </a:endParaRPr>
          </a:p>
          <a:p>
            <a:pPr lvl="0" algn="just" eaLnBrk="0" fontAlgn="base" hangingPunct="0">
              <a:spcBef>
                <a:spcPct val="0"/>
              </a:spcBef>
              <a:spcAft>
                <a:spcPct val="0"/>
              </a:spcAft>
            </a:pPr>
            <a:r>
              <a:rPr lang="en-US" sz="2000" dirty="0" smtClean="0">
                <a:solidFill>
                  <a:srgbClr val="424142"/>
                </a:solidFill>
                <a:latin typeface="Georgia" pitchFamily="18" charset="0"/>
                <a:ea typeface="Times New Roman" pitchFamily="18" charset="0"/>
                <a:cs typeface="Times New Roman" pitchFamily="18" charset="0"/>
              </a:rPr>
              <a:t>(b) </a:t>
            </a:r>
            <a:r>
              <a:rPr lang="en-US" sz="2000" dirty="0" smtClean="0">
                <a:solidFill>
                  <a:srgbClr val="424142"/>
                </a:solidFill>
                <a:latin typeface="Calibri"/>
                <a:ea typeface="Times New Roman" pitchFamily="18" charset="0"/>
                <a:cs typeface="Times New Roman" pitchFamily="18" charset="0"/>
              </a:rPr>
              <a:t>‘</a:t>
            </a:r>
            <a:r>
              <a:rPr lang="en-US" sz="2000" dirty="0" smtClean="0">
                <a:solidFill>
                  <a:srgbClr val="7030A0"/>
                </a:solidFill>
                <a:latin typeface="Georgia" pitchFamily="18" charset="0"/>
                <a:ea typeface="Times New Roman" pitchFamily="18" charset="0"/>
                <a:cs typeface="Times New Roman" pitchFamily="18" charset="0"/>
              </a:rPr>
              <a:t>Logs</a:t>
            </a:r>
            <a:r>
              <a:rPr lang="en-US" sz="2000" dirty="0" smtClean="0">
                <a:solidFill>
                  <a:srgbClr val="7030A0"/>
                </a:solidFill>
                <a:latin typeface="Calibri"/>
                <a:ea typeface="Times New Roman" pitchFamily="18" charset="0"/>
                <a:cs typeface="Times New Roman" pitchFamily="18" charset="0"/>
              </a:rPr>
              <a:t>’</a:t>
            </a:r>
            <a:r>
              <a:rPr lang="en-US" sz="2000" dirty="0" smtClean="0">
                <a:solidFill>
                  <a:srgbClr val="7030A0"/>
                </a:solidFill>
                <a:latin typeface="Georgia" pitchFamily="18" charset="0"/>
                <a:ea typeface="Times New Roman" pitchFamily="18" charset="0"/>
                <a:cs typeface="Times New Roman" pitchFamily="18" charset="0"/>
              </a:rPr>
              <a:t> means study </a:t>
            </a:r>
            <a:r>
              <a:rPr lang="en-US" sz="2000" dirty="0" smtClean="0">
                <a:solidFill>
                  <a:srgbClr val="424142"/>
                </a:solidFill>
                <a:latin typeface="Georgia" pitchFamily="18" charset="0"/>
                <a:ea typeface="Times New Roman" pitchFamily="18" charset="0"/>
                <a:cs typeface="Times New Roman" pitchFamily="18" charset="0"/>
              </a:rPr>
              <a:t>on a whole ecology means </a:t>
            </a:r>
            <a:r>
              <a:rPr lang="en-US" sz="2000" dirty="0" smtClean="0">
                <a:solidFill>
                  <a:srgbClr val="424142"/>
                </a:solidFill>
                <a:latin typeface="Calibri"/>
                <a:ea typeface="Times New Roman" pitchFamily="18" charset="0"/>
                <a:cs typeface="Times New Roman" pitchFamily="18" charset="0"/>
              </a:rPr>
              <a:t>‘</a:t>
            </a:r>
            <a:r>
              <a:rPr lang="en-US" sz="2000" dirty="0" smtClean="0">
                <a:solidFill>
                  <a:srgbClr val="424142"/>
                </a:solidFill>
                <a:latin typeface="Georgia" pitchFamily="18" charset="0"/>
                <a:ea typeface="Times New Roman" pitchFamily="18" charset="0"/>
                <a:cs typeface="Times New Roman" pitchFamily="18" charset="0"/>
              </a:rPr>
              <a:t>Study of surrounding</a:t>
            </a:r>
            <a:r>
              <a:rPr lang="en-US" sz="2000" dirty="0" smtClean="0">
                <a:solidFill>
                  <a:srgbClr val="424142"/>
                </a:solidFill>
                <a:latin typeface="Calibri"/>
                <a:ea typeface="Times New Roman" pitchFamily="18" charset="0"/>
                <a:cs typeface="Times New Roman" pitchFamily="18" charset="0"/>
              </a:rPr>
              <a:t>’</a:t>
            </a:r>
            <a:endParaRPr lang="en-US" sz="2000" dirty="0" smtClean="0">
              <a:latin typeface="Arial" pitchFamily="34" charset="0"/>
              <a:cs typeface="Arial" pitchFamily="34" charset="0"/>
            </a:endParaRPr>
          </a:p>
        </p:txBody>
      </p:sp>
      <p:pic>
        <p:nvPicPr>
          <p:cNvPr id="6" name="Content Placeholder 3">
            <a:extLst>
              <a:ext uri="{FF2B5EF4-FFF2-40B4-BE49-F238E27FC236}">
                <a16:creationId xmlns:a16="http://schemas.microsoft.com/office/drawing/2014/main" xmlns="" id="{3864AA43-F4B3-4F36-A607-AD42A8CE8557}"/>
              </a:ext>
            </a:extLst>
          </p:cNvPr>
          <p:cNvPicPr>
            <a:picLocks noChangeAspect="1"/>
          </p:cNvPicPr>
          <p:nvPr/>
        </p:nvPicPr>
        <p:blipFill>
          <a:blip r:embed="rId2"/>
          <a:srcRect l="3762" t="20042" r="5643" b="2505"/>
          <a:stretch>
            <a:fillRect/>
          </a:stretch>
        </p:blipFill>
        <p:spPr>
          <a:xfrm>
            <a:off x="5154663" y="2242869"/>
            <a:ext cx="6789295" cy="43577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359" y="867990"/>
            <a:ext cx="10972800" cy="1143000"/>
          </a:xfrm>
        </p:spPr>
        <p:txBody>
          <a:bodyPr>
            <a:normAutofit fontScale="90000"/>
          </a:bodyPr>
          <a:lstStyle/>
          <a:p>
            <a:pPr algn="ctr"/>
            <a:r>
              <a:rPr lang="en-US" sz="4000" b="1" dirty="0" smtClean="0">
                <a:solidFill>
                  <a:srgbClr val="FF0000"/>
                </a:solidFill>
              </a:rPr>
              <a:t>Objectives of Environmental Studies</a:t>
            </a:r>
            <a:r>
              <a:rPr lang="en-US" b="1" dirty="0" smtClean="0"/>
              <a:t/>
            </a:r>
            <a:br>
              <a:rPr lang="en-US" b="1" dirty="0" smtClean="0"/>
            </a:br>
            <a:endParaRPr lang="en-US" dirty="0"/>
          </a:p>
        </p:txBody>
      </p:sp>
      <p:sp>
        <p:nvSpPr>
          <p:cNvPr id="3" name="Content Placeholder 2"/>
          <p:cNvSpPr>
            <a:spLocks noGrp="1"/>
          </p:cNvSpPr>
          <p:nvPr>
            <p:ph idx="1"/>
          </p:nvPr>
        </p:nvSpPr>
        <p:spPr/>
        <p:txBody>
          <a:bodyPr>
            <a:normAutofit fontScale="92500"/>
          </a:bodyPr>
          <a:lstStyle/>
          <a:p>
            <a:pPr fontAlgn="base">
              <a:buNone/>
            </a:pPr>
            <a:r>
              <a:rPr lang="en-US" b="1" dirty="0" smtClean="0">
                <a:solidFill>
                  <a:srgbClr val="3333FF"/>
                </a:solidFill>
              </a:rPr>
              <a:t>According to UNESCO (1971), the objectives </a:t>
            </a:r>
            <a:r>
              <a:rPr lang="en-US" dirty="0" smtClean="0"/>
              <a:t>of environmental studies are:</a:t>
            </a:r>
          </a:p>
          <a:p>
            <a:pPr marL="514350" indent="-514350" fontAlgn="base">
              <a:buAutoNum type="alphaLcParenR"/>
            </a:pPr>
            <a:r>
              <a:rPr lang="en-US" dirty="0" smtClean="0"/>
              <a:t>Creating the awareness about environmental problems among people and students.</a:t>
            </a:r>
          </a:p>
          <a:p>
            <a:pPr marL="514350" indent="-514350" fontAlgn="base">
              <a:buAutoNum type="alphaLcParenR"/>
            </a:pPr>
            <a:r>
              <a:rPr lang="en-US" dirty="0" smtClean="0"/>
              <a:t>Imparting basic knowledge about the environment and its related problems.</a:t>
            </a:r>
          </a:p>
          <a:p>
            <a:pPr marL="514350" indent="-514350" fontAlgn="base">
              <a:buAutoNum type="alphaLcParenR"/>
            </a:pPr>
            <a:r>
              <a:rPr lang="en-US" dirty="0" smtClean="0"/>
              <a:t>Developing an attitude of concern for the environment.</a:t>
            </a:r>
          </a:p>
          <a:p>
            <a:pPr marL="514350" indent="-514350" fontAlgn="base">
              <a:buAutoNum type="alphaLcParenR"/>
            </a:pPr>
            <a:r>
              <a:rPr lang="en-US" dirty="0" smtClean="0"/>
              <a:t>Motivating public to participate in environment protection and environment improvement.</a:t>
            </a:r>
          </a:p>
          <a:p>
            <a:pPr marL="514350" indent="-514350" fontAlgn="base">
              <a:buAutoNum type="alphaLcParenR"/>
            </a:pPr>
            <a:r>
              <a:rPr lang="en-US" dirty="0" smtClean="0"/>
              <a:t>Acquiring skills to help the concerned individuals in identifying and solving environmental problems.</a:t>
            </a:r>
          </a:p>
          <a:p>
            <a:pPr marL="514350" indent="-514350" fontAlgn="base">
              <a:buAutoNum type="alphaLcParenR"/>
            </a:pPr>
            <a:r>
              <a:rPr lang="en-US" dirty="0" smtClean="0"/>
              <a:t>Striving to attain harmony with Nature.</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479" y="-106795"/>
            <a:ext cx="10972800" cy="1143000"/>
          </a:xfrm>
        </p:spPr>
        <p:txBody>
          <a:bodyPr>
            <a:normAutofit/>
          </a:bodyPr>
          <a:lstStyle/>
          <a:p>
            <a:r>
              <a:rPr lang="en-US" sz="4000" dirty="0" smtClean="0">
                <a:solidFill>
                  <a:srgbClr val="FF0000"/>
                </a:solidFill>
              </a:rPr>
              <a:t>Guiding principles of environmental education</a:t>
            </a:r>
            <a:endParaRPr lang="en-US" sz="4000" dirty="0">
              <a:solidFill>
                <a:srgbClr val="FF0000"/>
              </a:solidFill>
            </a:endParaRPr>
          </a:p>
        </p:txBody>
      </p:sp>
      <p:sp>
        <p:nvSpPr>
          <p:cNvPr id="3" name="Content Placeholder 2"/>
          <p:cNvSpPr>
            <a:spLocks noGrp="1"/>
          </p:cNvSpPr>
          <p:nvPr>
            <p:ph idx="1"/>
          </p:nvPr>
        </p:nvSpPr>
        <p:spPr>
          <a:xfrm>
            <a:off x="523336" y="1184981"/>
            <a:ext cx="10972800" cy="5371093"/>
          </a:xfrm>
          <a:ln>
            <a:solidFill>
              <a:schemeClr val="tx1"/>
            </a:solidFill>
          </a:ln>
        </p:spPr>
        <p:txBody>
          <a:bodyPr>
            <a:normAutofit fontScale="70000" lnSpcReduction="20000"/>
          </a:bodyPr>
          <a:lstStyle/>
          <a:p>
            <a:pPr fontAlgn="base">
              <a:buNone/>
            </a:pPr>
            <a:r>
              <a:rPr lang="en-US" sz="3400" b="1" dirty="0" smtClean="0">
                <a:solidFill>
                  <a:srgbClr val="3333FF"/>
                </a:solidFill>
              </a:rPr>
              <a:t>According to UNESCO, the guiding principles </a:t>
            </a:r>
            <a:r>
              <a:rPr lang="en-US" sz="3400" dirty="0" smtClean="0"/>
              <a:t>of environmental education should be as follows:</a:t>
            </a:r>
          </a:p>
          <a:p>
            <a:pPr marL="514350" indent="-514350" algn="just" fontAlgn="base">
              <a:buAutoNum type="alphaLcParenBoth"/>
            </a:pPr>
            <a:r>
              <a:rPr lang="en-US" sz="3400" dirty="0" smtClean="0"/>
              <a:t>Environmental education should be compulsory, right from the primary up to the post graduate stage.</a:t>
            </a:r>
          </a:p>
          <a:p>
            <a:pPr marL="514350" indent="-514350" algn="just" fontAlgn="base">
              <a:buAutoNum type="alphaLcParenBoth"/>
            </a:pPr>
            <a:r>
              <a:rPr lang="en-US" sz="3400" dirty="0" smtClean="0"/>
              <a:t> Environmental education should have an interdisciplinary approach by including physical, chemical, biological as well as socio-cultural aspects of the environment. It should build a </a:t>
            </a:r>
            <a:r>
              <a:rPr lang="en-US" sz="3400" dirty="0" smtClean="0">
                <a:solidFill>
                  <a:srgbClr val="92D050"/>
                </a:solidFill>
              </a:rPr>
              <a:t>bridge between biology and technology</a:t>
            </a:r>
            <a:r>
              <a:rPr lang="en-US" sz="3400" dirty="0" smtClean="0"/>
              <a:t>.</a:t>
            </a:r>
          </a:p>
          <a:p>
            <a:pPr marL="514350" indent="-514350" algn="just" fontAlgn="base">
              <a:buAutoNum type="alphaLcParenBoth"/>
            </a:pPr>
            <a:r>
              <a:rPr lang="en-US" sz="3400" dirty="0" smtClean="0"/>
              <a:t>Environmental education should take into account the historical perspective, the current and the potential historical issues.</a:t>
            </a:r>
          </a:p>
          <a:p>
            <a:pPr marL="514350" indent="-514350" algn="just" fontAlgn="base">
              <a:buAutoNum type="alphaLcParenBoth"/>
            </a:pPr>
            <a:r>
              <a:rPr lang="en-US" sz="3400" dirty="0" smtClean="0"/>
              <a:t>Environmental education should emphasize the importance of sustainable development i.e., economic development without degrading the environment without comprising for the future generation.</a:t>
            </a:r>
          </a:p>
          <a:p>
            <a:pPr marL="514350" indent="-514350" algn="just" fontAlgn="base">
              <a:buAutoNum type="alphaLcParenBoth"/>
            </a:pPr>
            <a:r>
              <a:rPr lang="en-US" sz="3400" dirty="0" smtClean="0"/>
              <a:t>Environmental education should emphasize the necessity of seeking international cooperation in environmental planning.</a:t>
            </a:r>
          </a:p>
          <a:p>
            <a:pPr marL="514350" indent="-514350" algn="just" fontAlgn="base">
              <a:buAutoNum type="alphaLcParenBoth"/>
            </a:pPr>
            <a:r>
              <a:rPr lang="en-US" sz="3400" dirty="0" smtClean="0"/>
              <a:t>Environmental education should lay more stress on practical activities and first hand experiences.</a:t>
            </a:r>
          </a:p>
          <a:p>
            <a:pPr algn="just"/>
            <a:endParaRPr lang="en-US" sz="3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02" y="1003826"/>
            <a:ext cx="11674415" cy="5664392"/>
          </a:xfrm>
        </p:spPr>
        <p:txBody>
          <a:bodyPr>
            <a:noAutofit/>
          </a:bodyPr>
          <a:lstStyle/>
          <a:p>
            <a:pPr fontAlgn="base">
              <a:buNone/>
            </a:pPr>
            <a:r>
              <a:rPr lang="en-US" sz="2400" b="1" dirty="0" smtClean="0">
                <a:solidFill>
                  <a:srgbClr val="7030A0"/>
                </a:solidFill>
              </a:rPr>
              <a:t>The disciplines included the following science and engineering principle</a:t>
            </a:r>
            <a:r>
              <a:rPr lang="en-US" sz="2000" dirty="0" smtClean="0"/>
              <a:t>.</a:t>
            </a:r>
          </a:p>
          <a:p>
            <a:pPr fontAlgn="base">
              <a:buNone/>
            </a:pPr>
            <a:r>
              <a:rPr lang="en-US" sz="2000" b="1" dirty="0" smtClean="0"/>
              <a:t>(a) Environmental Science:</a:t>
            </a:r>
            <a:endParaRPr lang="en-US" sz="2000" dirty="0" smtClean="0"/>
          </a:p>
          <a:p>
            <a:pPr fontAlgn="base"/>
            <a:r>
              <a:rPr lang="en-US" sz="2000" dirty="0" smtClean="0"/>
              <a:t>It is the scientific  study of the environmental system  particularly </a:t>
            </a:r>
            <a:r>
              <a:rPr lang="en-US" sz="2000" dirty="0" err="1" smtClean="0"/>
              <a:t>adoptation</a:t>
            </a:r>
            <a:r>
              <a:rPr lang="en-US" sz="2000" dirty="0" smtClean="0"/>
              <a:t> and interaction of biotic component with the </a:t>
            </a:r>
            <a:r>
              <a:rPr lang="en-US" sz="2000" dirty="0" err="1" smtClean="0"/>
              <a:t>abiotic</a:t>
            </a:r>
            <a:r>
              <a:rPr lang="en-US" sz="2000" dirty="0" smtClean="0"/>
              <a:t> components (air, water, soil and land, temp, light), of the Environment with a focus on environmental pollution and degradation. </a:t>
            </a:r>
          </a:p>
          <a:p>
            <a:pPr fontAlgn="base">
              <a:buNone/>
            </a:pPr>
            <a:r>
              <a:rPr lang="en-US" sz="2000" b="1" dirty="0" smtClean="0"/>
              <a:t>(b) Environmental Engineering:</a:t>
            </a:r>
            <a:endParaRPr lang="en-US" sz="2000" dirty="0" smtClean="0"/>
          </a:p>
          <a:p>
            <a:pPr fontAlgn="base"/>
            <a:r>
              <a:rPr lang="en-US" sz="2000" dirty="0" smtClean="0"/>
              <a:t>It deals with the study of </a:t>
            </a:r>
            <a:r>
              <a:rPr lang="en-US" sz="2000" dirty="0" smtClean="0">
                <a:solidFill>
                  <a:srgbClr val="7030A0"/>
                </a:solidFill>
              </a:rPr>
              <a:t>technical processes involved in the protection of environment </a:t>
            </a:r>
            <a:r>
              <a:rPr lang="en-US" sz="2000" dirty="0" smtClean="0"/>
              <a:t>from the potentially deleterious effects of human activity and improving the environmental quality for the health and well beings of humans.</a:t>
            </a:r>
          </a:p>
          <a:p>
            <a:pPr fontAlgn="base">
              <a:buNone/>
            </a:pPr>
            <a:r>
              <a:rPr lang="en-US" sz="2000" b="1" dirty="0" smtClean="0"/>
              <a:t>(c) Environmental Management:</a:t>
            </a:r>
            <a:endParaRPr lang="en-US" sz="2000" dirty="0" smtClean="0">
              <a:solidFill>
                <a:srgbClr val="7030A0"/>
              </a:solidFill>
            </a:endParaRPr>
          </a:p>
          <a:p>
            <a:pPr fontAlgn="base"/>
            <a:r>
              <a:rPr lang="en-US" sz="2000" dirty="0" smtClean="0"/>
              <a:t>It promotes due regard for </a:t>
            </a:r>
            <a:r>
              <a:rPr lang="en-US" sz="2000" dirty="0" smtClean="0">
                <a:solidFill>
                  <a:srgbClr val="7030A0"/>
                </a:solidFill>
              </a:rPr>
              <a:t>physical, social and economic environment of the enterprise or projects</a:t>
            </a:r>
            <a:r>
              <a:rPr lang="en-US" sz="2000" dirty="0" smtClean="0"/>
              <a:t>. It encourages </a:t>
            </a:r>
            <a:r>
              <a:rPr lang="en-US" sz="2000" dirty="0" smtClean="0">
                <a:solidFill>
                  <a:srgbClr val="3333FF"/>
                </a:solidFill>
              </a:rPr>
              <a:t>planned investment </a:t>
            </a:r>
            <a:r>
              <a:rPr lang="en-US" sz="2000" dirty="0" smtClean="0"/>
              <a:t>at the start of the production chain rather than forced investment in cleaning up at the end.</a:t>
            </a:r>
          </a:p>
          <a:p>
            <a:pPr fontAlgn="base"/>
            <a:r>
              <a:rPr lang="en-US" sz="2000" dirty="0" smtClean="0"/>
              <a:t>It generally covers the areas as environment and enterprise objectives, scope, and structure of the environment, interaction of nature, society and the enterprise, environment impact assessment, economics of pollution, prevention, environmental management standards etc.</a:t>
            </a:r>
          </a:p>
          <a:p>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491" y="0"/>
            <a:ext cx="10972800" cy="1143000"/>
          </a:xfrm>
        </p:spPr>
        <p:txBody>
          <a:bodyPr/>
          <a:lstStyle/>
          <a:p>
            <a:r>
              <a:rPr lang="en-US" b="1" dirty="0" smtClean="0">
                <a:solidFill>
                  <a:srgbClr val="FF0000"/>
                </a:solidFill>
              </a:rPr>
              <a:t>Scope of environmental studies</a:t>
            </a:r>
            <a:endParaRPr lang="en-US" dirty="0">
              <a:solidFill>
                <a:srgbClr val="FF0000"/>
              </a:solidFill>
            </a:endParaRPr>
          </a:p>
        </p:txBody>
      </p:sp>
      <p:sp>
        <p:nvSpPr>
          <p:cNvPr id="3" name="Content Placeholder 2"/>
          <p:cNvSpPr>
            <a:spLocks noGrp="1"/>
          </p:cNvSpPr>
          <p:nvPr>
            <p:ph idx="1"/>
          </p:nvPr>
        </p:nvSpPr>
        <p:spPr>
          <a:xfrm>
            <a:off x="609600" y="1285336"/>
            <a:ext cx="11372491" cy="5039264"/>
          </a:xfrm>
        </p:spPr>
        <p:txBody>
          <a:bodyPr>
            <a:normAutofit fontScale="25000" lnSpcReduction="20000"/>
          </a:bodyPr>
          <a:lstStyle/>
          <a:p>
            <a:pPr>
              <a:buNone/>
            </a:pPr>
            <a:r>
              <a:rPr lang="en-US" dirty="0" smtClean="0"/>
              <a:t> </a:t>
            </a:r>
            <a:r>
              <a:rPr lang="en-US" sz="9600" dirty="0" smtClean="0">
                <a:latin typeface="Arial" pitchFamily="34" charset="0"/>
                <a:cs typeface="Arial" pitchFamily="34" charset="0"/>
              </a:rPr>
              <a:t>Environmental studies discipline has multiple and multilevel scopes</a:t>
            </a:r>
          </a:p>
          <a:p>
            <a:pPr algn="just">
              <a:lnSpc>
                <a:spcPct val="170000"/>
              </a:lnSpc>
              <a:buFont typeface="Wingdings" pitchFamily="2" charset="2"/>
              <a:buChar char="q"/>
            </a:pPr>
            <a:r>
              <a:rPr lang="en-US" sz="8000" dirty="0" smtClean="0">
                <a:latin typeface="Arial" pitchFamily="34" charset="0"/>
                <a:cs typeface="Arial" pitchFamily="34" charset="0"/>
              </a:rPr>
              <a:t>The study Natural resources their conservation and efficient management. </a:t>
            </a:r>
          </a:p>
          <a:p>
            <a:pPr algn="just">
              <a:lnSpc>
                <a:spcPct val="170000"/>
              </a:lnSpc>
              <a:buFont typeface="Wingdings" pitchFamily="2" charset="2"/>
              <a:buChar char="q"/>
            </a:pPr>
            <a:r>
              <a:rPr lang="en-US" sz="8000" dirty="0" smtClean="0">
                <a:latin typeface="Arial" pitchFamily="34" charset="0"/>
                <a:cs typeface="Arial" pitchFamily="34" charset="0"/>
              </a:rPr>
              <a:t>It provides the knowledge about ecological systems and Biodiversity</a:t>
            </a:r>
          </a:p>
          <a:p>
            <a:pPr algn="just">
              <a:lnSpc>
                <a:spcPct val="170000"/>
              </a:lnSpc>
              <a:buFont typeface="Wingdings" pitchFamily="2" charset="2"/>
              <a:buChar char="q"/>
            </a:pPr>
            <a:r>
              <a:rPr lang="en-US" sz="8000" dirty="0" smtClean="0">
                <a:latin typeface="Arial" pitchFamily="34" charset="0"/>
                <a:cs typeface="Arial" pitchFamily="34" charset="0"/>
              </a:rPr>
              <a:t>It provides necessary information about biodiversity richness and the potential dangers to the species of plants, animals and microorganisms in the environment.</a:t>
            </a:r>
          </a:p>
          <a:p>
            <a:pPr algn="just">
              <a:lnSpc>
                <a:spcPct val="170000"/>
              </a:lnSpc>
              <a:buFont typeface="Wingdings" pitchFamily="2" charset="2"/>
              <a:buChar char="q"/>
            </a:pPr>
            <a:r>
              <a:rPr lang="en-US" sz="8000" dirty="0" smtClean="0">
                <a:latin typeface="Arial" pitchFamily="34" charset="0"/>
                <a:cs typeface="Arial" pitchFamily="34" charset="0"/>
              </a:rPr>
              <a:t>The study enables one to understand the causes and consequences due to natural and main induced disasters (flood, earthquake, landslide, cyclones etc.,).</a:t>
            </a:r>
          </a:p>
          <a:p>
            <a:pPr algn="just">
              <a:lnSpc>
                <a:spcPct val="170000"/>
              </a:lnSpc>
              <a:buFont typeface="Wingdings" pitchFamily="2" charset="2"/>
              <a:buChar char="q"/>
            </a:pPr>
            <a:r>
              <a:rPr lang="en-US" sz="8000" dirty="0" smtClean="0">
                <a:latin typeface="Arial" pitchFamily="34" charset="0"/>
                <a:cs typeface="Arial" pitchFamily="34" charset="0"/>
              </a:rPr>
              <a:t>Sources of environmental pollutions and control measures</a:t>
            </a:r>
          </a:p>
          <a:p>
            <a:pPr algn="just">
              <a:lnSpc>
                <a:spcPct val="170000"/>
              </a:lnSpc>
              <a:buFont typeface="Wingdings" pitchFamily="2" charset="2"/>
              <a:buChar char="q"/>
            </a:pPr>
            <a:r>
              <a:rPr lang="en-US" sz="8000" dirty="0" smtClean="0">
                <a:latin typeface="Arial" pitchFamily="34" charset="0"/>
                <a:cs typeface="Arial" pitchFamily="34" charset="0"/>
              </a:rPr>
              <a:t>It enables one to evaluate alternative responses to environmental issues before deciding an alternative course of action. </a:t>
            </a:r>
          </a:p>
          <a:p>
            <a:pPr algn="just"/>
            <a:endParaRPr lang="en-US" sz="9600" dirty="0" smtClean="0">
              <a:latin typeface="Arial" pitchFamily="34" charset="0"/>
              <a:cs typeface="Arial" pitchFamily="34" charset="0"/>
            </a:endParaRPr>
          </a:p>
          <a:p>
            <a:endParaRPr lang="en-US" sz="9600" dirty="0">
              <a:latin typeface="Arial" pitchFamily="34" charset="0"/>
              <a:cs typeface="Arial"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852" y="177877"/>
            <a:ext cx="10972800" cy="1143000"/>
          </a:xfrm>
        </p:spPr>
        <p:txBody>
          <a:bodyPr/>
          <a:lstStyle/>
          <a:p>
            <a:r>
              <a:rPr lang="en-US" b="1" dirty="0" smtClean="0">
                <a:solidFill>
                  <a:srgbClr val="FF0000"/>
                </a:solidFill>
              </a:rPr>
              <a:t>Scope of environmental studies</a:t>
            </a:r>
            <a:endParaRPr lang="en-US" dirty="0">
              <a:solidFill>
                <a:srgbClr val="FF0000"/>
              </a:solidFill>
            </a:endParaRPr>
          </a:p>
        </p:txBody>
      </p:sp>
      <p:sp>
        <p:nvSpPr>
          <p:cNvPr id="3" name="Content Placeholder 2"/>
          <p:cNvSpPr>
            <a:spLocks noGrp="1"/>
          </p:cNvSpPr>
          <p:nvPr>
            <p:ph idx="1"/>
          </p:nvPr>
        </p:nvSpPr>
        <p:spPr>
          <a:xfrm>
            <a:off x="609600" y="1406106"/>
            <a:ext cx="10972800" cy="5167222"/>
          </a:xfrm>
        </p:spPr>
        <p:txBody>
          <a:bodyPr>
            <a:normAutofit/>
          </a:bodyPr>
          <a:lstStyle/>
          <a:p>
            <a:pPr algn="just">
              <a:buFont typeface="Wingdings" pitchFamily="2" charset="2"/>
              <a:buChar char="q"/>
            </a:pPr>
            <a:r>
              <a:rPr lang="en-US" dirty="0" smtClean="0"/>
              <a:t>The study enables to know the environmental acts, rights, rules, legislations, etc.) to make appropriate judgments and decisions for the protection and improvement of the earth.</a:t>
            </a:r>
          </a:p>
          <a:p>
            <a:pPr algn="just">
              <a:buFont typeface="Wingdings" pitchFamily="2" charset="2"/>
              <a:buChar char="q"/>
            </a:pPr>
            <a:r>
              <a:rPr lang="en-US" dirty="0" smtClean="0"/>
              <a:t>The study exposes the problems of over population, health, hygiene, etc. </a:t>
            </a:r>
          </a:p>
          <a:p>
            <a:pPr algn="just">
              <a:buFont typeface="Wingdings" pitchFamily="2" charset="2"/>
              <a:buChar char="q"/>
            </a:pPr>
            <a:r>
              <a:rPr lang="en-US" dirty="0" smtClean="0"/>
              <a:t>Social issues in relation to development and Environment </a:t>
            </a:r>
          </a:p>
          <a:p>
            <a:pPr algn="just">
              <a:buFont typeface="Wingdings" pitchFamily="2" charset="2"/>
              <a:buChar char="q"/>
            </a:pPr>
            <a:r>
              <a:rPr lang="en-US" dirty="0" smtClean="0"/>
              <a:t>Research and Development to monitor and controlling technology to solve various environmental issues.</a:t>
            </a:r>
          </a:p>
          <a:p>
            <a:pPr algn="just">
              <a:buFont typeface="Wingdings" pitchFamily="2" charset="2"/>
              <a:buChar char="q"/>
            </a:pPr>
            <a:r>
              <a:rPr lang="en-US" dirty="0" smtClean="0"/>
              <a:t>It teaches the citizens the need for sustainable utilization of resources</a:t>
            </a:r>
          </a:p>
          <a:p>
            <a:pPr algn="just">
              <a:buFont typeface="Wingdings" pitchFamily="2" charset="2"/>
              <a:buChar char="q"/>
            </a:pPr>
            <a:r>
              <a:rPr lang="en-US" dirty="0" smtClean="0"/>
              <a:t>Human population and Environment </a:t>
            </a:r>
          </a:p>
          <a:p>
            <a:pPr algn="just">
              <a:buFont typeface="Wingdings" pitchFamily="2" charset="2"/>
              <a:buChar char="q"/>
            </a:pPr>
            <a:r>
              <a:rPr lang="en-US" dirty="0" smtClean="0"/>
              <a:t>Environmental journalism: To generates awareness among people regarding environmental issues </a:t>
            </a:r>
          </a:p>
          <a:p>
            <a:pPr algn="just"/>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344</TotalTime>
  <Words>1293</Words>
  <Application>Microsoft Office PowerPoint</Application>
  <PresentationFormat>Custom</PresentationFormat>
  <Paragraphs>122</Paragraphs>
  <Slides>22</Slides>
  <Notes>0</Notes>
  <HiddenSlides>0</HiddenSlides>
  <MMClips>4</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Flow</vt:lpstr>
      <vt:lpstr>PowerPoint Presentation</vt:lpstr>
      <vt:lpstr>Contents </vt:lpstr>
      <vt:lpstr>PowerPoint Presentation</vt:lpstr>
      <vt:lpstr>Introduction  </vt:lpstr>
      <vt:lpstr>Objectives of Environmental Studies </vt:lpstr>
      <vt:lpstr>Guiding principles of environmental education</vt:lpstr>
      <vt:lpstr>PowerPoint Presentation</vt:lpstr>
      <vt:lpstr>Scope of environmental studies</vt:lpstr>
      <vt:lpstr>Scope of environmental studies</vt:lpstr>
      <vt:lpstr>PowerPoint Presentation</vt:lpstr>
      <vt:lpstr>PowerPoint Presentation</vt:lpstr>
      <vt:lpstr>PowerPoint Presentation</vt:lpstr>
      <vt:lpstr>PowerPoint Presentation</vt:lpstr>
      <vt:lpstr>PowerPoint Presentation</vt:lpstr>
      <vt:lpstr>Environment and its segments </vt:lpstr>
      <vt:lpstr>Atmosphere: </vt:lpstr>
      <vt:lpstr>Hydrosphere:</vt:lpstr>
      <vt:lpstr>Vertical structure of atmosphere</vt:lpstr>
      <vt:lpstr>Stratosphere </vt:lpstr>
      <vt:lpstr>Thermosphere (ionosphere and exosphere) </vt:lpstr>
      <vt:lpstr>Vertical structure of atmosphere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Abhijnan Talukdar</dc:creator>
  <cp:lastModifiedBy>HP</cp:lastModifiedBy>
  <cp:revision>45</cp:revision>
  <dcterms:created xsi:type="dcterms:W3CDTF">2020-04-14T06:45:47Z</dcterms:created>
  <dcterms:modified xsi:type="dcterms:W3CDTF">2025-09-01T09:18:39Z</dcterms:modified>
</cp:coreProperties>
</file>